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305" r:id="rId3"/>
    <p:sldId id="281" r:id="rId4"/>
    <p:sldId id="283" r:id="rId5"/>
    <p:sldId id="289" r:id="rId6"/>
    <p:sldId id="291" r:id="rId7"/>
    <p:sldId id="292" r:id="rId8"/>
    <p:sldId id="293" r:id="rId9"/>
    <p:sldId id="295" r:id="rId10"/>
    <p:sldId id="296" r:id="rId11"/>
    <p:sldId id="297" r:id="rId12"/>
    <p:sldId id="298" r:id="rId13"/>
    <p:sldId id="299" r:id="rId14"/>
    <p:sldId id="300" r:id="rId15"/>
    <p:sldId id="301" r:id="rId16"/>
    <p:sldId id="303" r:id="rId17"/>
    <p:sldId id="304" r:id="rId18"/>
    <p:sldId id="290" r:id="rId19"/>
    <p:sldId id="284" r:id="rId20"/>
    <p:sldId id="285" r:id="rId21"/>
    <p:sldId id="286" r:id="rId22"/>
    <p:sldId id="287" r:id="rId23"/>
    <p:sldId id="28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752" autoAdjust="0"/>
  </p:normalViewPr>
  <p:slideViewPr>
    <p:cSldViewPr snapToGrid="0">
      <p:cViewPr varScale="1">
        <p:scale>
          <a:sx n="67" d="100"/>
          <a:sy n="67" d="100"/>
        </p:scale>
        <p:origin x="121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B62D1-2651-4272-AE41-7DF3476896A9}" type="datetimeFigureOut">
              <a:rPr lang="es-ES" smtClean="0"/>
              <a:t>12/02/24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3B7D1D-3CEC-44B8-B4C0-527157215045}" type="slidenum">
              <a:rPr lang="es-ES" smtClean="0"/>
              <a:t>‹#›</a:t>
            </a:fld>
            <a:endParaRPr lang="es-ES"/>
          </a:p>
        </p:txBody>
      </p:sp>
    </p:spTree>
    <p:extLst>
      <p:ext uri="{BB962C8B-B14F-4D97-AF65-F5344CB8AC3E}">
        <p14:creationId xmlns:p14="http://schemas.microsoft.com/office/powerpoint/2010/main" val="4114467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2D3B7D1D-3CEC-44B8-B4C0-527157215045}" type="slidenum">
              <a:rPr lang="es-ES" smtClean="0"/>
              <a:t>3</a:t>
            </a:fld>
            <a:endParaRPr lang="es-ES"/>
          </a:p>
        </p:txBody>
      </p:sp>
    </p:spTree>
    <p:extLst>
      <p:ext uri="{BB962C8B-B14F-4D97-AF65-F5344CB8AC3E}">
        <p14:creationId xmlns:p14="http://schemas.microsoft.com/office/powerpoint/2010/main" val="1874510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2D3B7D1D-3CEC-44B8-B4C0-527157215045}" type="slidenum">
              <a:rPr lang="es-ES" smtClean="0"/>
              <a:t>7</a:t>
            </a:fld>
            <a:endParaRPr lang="es-ES"/>
          </a:p>
        </p:txBody>
      </p:sp>
    </p:spTree>
    <p:extLst>
      <p:ext uri="{BB962C8B-B14F-4D97-AF65-F5344CB8AC3E}">
        <p14:creationId xmlns:p14="http://schemas.microsoft.com/office/powerpoint/2010/main" val="1179411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2D3B7D1D-3CEC-44B8-B4C0-527157215045}" type="slidenum">
              <a:rPr lang="es-ES" smtClean="0"/>
              <a:t>13</a:t>
            </a:fld>
            <a:endParaRPr lang="es-ES"/>
          </a:p>
        </p:txBody>
      </p:sp>
    </p:spTree>
    <p:extLst>
      <p:ext uri="{BB962C8B-B14F-4D97-AF65-F5344CB8AC3E}">
        <p14:creationId xmlns:p14="http://schemas.microsoft.com/office/powerpoint/2010/main" val="1557870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4C9DE-ED23-58F6-FF14-BE4FE8749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318288-93B0-E8B7-65AF-18ADD6C8B0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0C7D3C-8473-BAAB-B35F-52201B6C6AF8}"/>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0EB063AD-17F8-3848-16EA-55E53E7247F2}"/>
              </a:ext>
            </a:extLst>
          </p:cNvPr>
          <p:cNvSpPr>
            <a:spLocks noGrp="1"/>
          </p:cNvSpPr>
          <p:nvPr>
            <p:ph type="sldNum" sz="quarter" idx="5"/>
          </p:nvPr>
        </p:nvSpPr>
        <p:spPr/>
        <p:txBody>
          <a:bodyPr/>
          <a:lstStyle/>
          <a:p>
            <a:fld id="{2D3B7D1D-3CEC-44B8-B4C0-527157215045}" type="slidenum">
              <a:rPr lang="es-ES" smtClean="0"/>
              <a:t>14</a:t>
            </a:fld>
            <a:endParaRPr lang="es-ES"/>
          </a:p>
        </p:txBody>
      </p:sp>
    </p:spTree>
    <p:extLst>
      <p:ext uri="{BB962C8B-B14F-4D97-AF65-F5344CB8AC3E}">
        <p14:creationId xmlns:p14="http://schemas.microsoft.com/office/powerpoint/2010/main" val="1864099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9DAE1-901A-ABD3-7835-B5797325AC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F094BD-B4AE-1E9A-889C-1D767004C0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42E557-A781-DB74-76CD-1E9E05C56BE6}"/>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D327ABBF-58B2-65F7-1BDE-5405C58DD5CE}"/>
              </a:ext>
            </a:extLst>
          </p:cNvPr>
          <p:cNvSpPr>
            <a:spLocks noGrp="1"/>
          </p:cNvSpPr>
          <p:nvPr>
            <p:ph type="sldNum" sz="quarter" idx="5"/>
          </p:nvPr>
        </p:nvSpPr>
        <p:spPr/>
        <p:txBody>
          <a:bodyPr/>
          <a:lstStyle/>
          <a:p>
            <a:fld id="{2D3B7D1D-3CEC-44B8-B4C0-527157215045}" type="slidenum">
              <a:rPr lang="es-ES" smtClean="0"/>
              <a:t>15</a:t>
            </a:fld>
            <a:endParaRPr lang="es-ES"/>
          </a:p>
        </p:txBody>
      </p:sp>
    </p:spTree>
    <p:extLst>
      <p:ext uri="{BB962C8B-B14F-4D97-AF65-F5344CB8AC3E}">
        <p14:creationId xmlns:p14="http://schemas.microsoft.com/office/powerpoint/2010/main" val="4015998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B8EEE-78DE-C2FF-3AA7-7D1021723C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E65C6-4647-EFB1-1EC5-7F4EEFBDB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75FF38-F06F-2CA9-E732-3A839AAA403D}"/>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DE053051-C23F-7633-E3F7-0D9A60931292}"/>
              </a:ext>
            </a:extLst>
          </p:cNvPr>
          <p:cNvSpPr>
            <a:spLocks noGrp="1"/>
          </p:cNvSpPr>
          <p:nvPr>
            <p:ph type="sldNum" sz="quarter" idx="5"/>
          </p:nvPr>
        </p:nvSpPr>
        <p:spPr/>
        <p:txBody>
          <a:bodyPr/>
          <a:lstStyle/>
          <a:p>
            <a:fld id="{2D3B7D1D-3CEC-44B8-B4C0-527157215045}" type="slidenum">
              <a:rPr lang="es-ES" smtClean="0"/>
              <a:t>16</a:t>
            </a:fld>
            <a:endParaRPr lang="es-ES"/>
          </a:p>
        </p:txBody>
      </p:sp>
    </p:spTree>
    <p:extLst>
      <p:ext uri="{BB962C8B-B14F-4D97-AF65-F5344CB8AC3E}">
        <p14:creationId xmlns:p14="http://schemas.microsoft.com/office/powerpoint/2010/main" val="2849121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A13D4-641A-38E0-3A70-D2D815607C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DBB9E0-8A6F-BACD-959A-194C936F00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ED17C5-03D2-36F4-AE32-8047E4BBE159}"/>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4A8972FF-9A3F-0A37-64FC-4CA78E5D97C1}"/>
              </a:ext>
            </a:extLst>
          </p:cNvPr>
          <p:cNvSpPr>
            <a:spLocks noGrp="1"/>
          </p:cNvSpPr>
          <p:nvPr>
            <p:ph type="sldNum" sz="quarter" idx="5"/>
          </p:nvPr>
        </p:nvSpPr>
        <p:spPr/>
        <p:txBody>
          <a:bodyPr/>
          <a:lstStyle/>
          <a:p>
            <a:fld id="{2D3B7D1D-3CEC-44B8-B4C0-527157215045}" type="slidenum">
              <a:rPr lang="es-ES" smtClean="0"/>
              <a:t>17</a:t>
            </a:fld>
            <a:endParaRPr lang="es-ES"/>
          </a:p>
        </p:txBody>
      </p:sp>
    </p:spTree>
    <p:extLst>
      <p:ext uri="{BB962C8B-B14F-4D97-AF65-F5344CB8AC3E}">
        <p14:creationId xmlns:p14="http://schemas.microsoft.com/office/powerpoint/2010/main" val="141887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4768607-27E1-4A5C-A204-4A2CA2CD4D3A}" type="datetimeFigureOut">
              <a:rPr lang="es-ES" smtClean="0"/>
              <a:t>12/02/24</a:t>
            </a:fld>
            <a:endParaRPr lang="es-ES"/>
          </a:p>
        </p:txBody>
      </p:sp>
      <p:sp>
        <p:nvSpPr>
          <p:cNvPr id="5" name="Footer Placeholder 4"/>
          <p:cNvSpPr>
            <a:spLocks noGrp="1"/>
          </p:cNvSpPr>
          <p:nvPr>
            <p:ph type="ftr" sz="quarter" idx="11"/>
          </p:nvPr>
        </p:nvSpPr>
        <p:spPr/>
        <p:txBody>
          <a:bodyPr/>
          <a:lstStyle/>
          <a:p>
            <a:endParaRPr lang="es-E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5F4E370-ECC9-4910-A5A3-400020FB2915}" type="slidenum">
              <a:rPr lang="es-ES" smtClean="0"/>
              <a:t>‹#›</a:t>
            </a:fld>
            <a:endParaRPr lang="es-ES"/>
          </a:p>
        </p:txBody>
      </p:sp>
    </p:spTree>
    <p:extLst>
      <p:ext uri="{BB962C8B-B14F-4D97-AF65-F5344CB8AC3E}">
        <p14:creationId xmlns:p14="http://schemas.microsoft.com/office/powerpoint/2010/main" val="1694575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768607-27E1-4A5C-A204-4A2CA2CD4D3A}" type="datetimeFigureOut">
              <a:rPr lang="es-ES" smtClean="0"/>
              <a:t>12/02/24</a:t>
            </a:fld>
            <a:endParaRPr lang="es-ES"/>
          </a:p>
        </p:txBody>
      </p:sp>
      <p:sp>
        <p:nvSpPr>
          <p:cNvPr id="5" name="Footer Placeholder 4"/>
          <p:cNvSpPr>
            <a:spLocks noGrp="1"/>
          </p:cNvSpPr>
          <p:nvPr>
            <p:ph type="ftr" sz="quarter" idx="11"/>
          </p:nvPr>
        </p:nvSpPr>
        <p:spPr/>
        <p:txBody>
          <a:bodyPr/>
          <a:lstStyle/>
          <a:p>
            <a:endParaRPr lang="es-E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5F4E370-ECC9-4910-A5A3-400020FB2915}" type="slidenum">
              <a:rPr lang="es-ES" smtClean="0"/>
              <a:t>‹#›</a:t>
            </a:fld>
            <a:endParaRPr lang="es-ES"/>
          </a:p>
        </p:txBody>
      </p:sp>
    </p:spTree>
    <p:extLst>
      <p:ext uri="{BB962C8B-B14F-4D97-AF65-F5344CB8AC3E}">
        <p14:creationId xmlns:p14="http://schemas.microsoft.com/office/powerpoint/2010/main" val="63589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768607-27E1-4A5C-A204-4A2CA2CD4D3A}" type="datetimeFigureOut">
              <a:rPr lang="es-ES" smtClean="0"/>
              <a:t>12/02/24</a:t>
            </a:fld>
            <a:endParaRPr lang="es-ES"/>
          </a:p>
        </p:txBody>
      </p:sp>
      <p:sp>
        <p:nvSpPr>
          <p:cNvPr id="5" name="Footer Placeholder 4"/>
          <p:cNvSpPr>
            <a:spLocks noGrp="1"/>
          </p:cNvSpPr>
          <p:nvPr>
            <p:ph type="ftr" sz="quarter" idx="11"/>
          </p:nvPr>
        </p:nvSpPr>
        <p:spPr/>
        <p:txBody>
          <a:bodyPr/>
          <a:lstStyle/>
          <a:p>
            <a:endParaRPr lang="es-E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5F4E370-ECC9-4910-A5A3-400020FB2915}" type="slidenum">
              <a:rPr lang="es-ES" smtClean="0"/>
              <a:t>‹#›</a:t>
            </a:fld>
            <a:endParaRPr lang="es-E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01695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64768607-27E1-4A5C-A204-4A2CA2CD4D3A}" type="datetimeFigureOut">
              <a:rPr lang="es-ES" smtClean="0"/>
              <a:t>12/02/24</a:t>
            </a:fld>
            <a:endParaRPr lang="es-ES"/>
          </a:p>
        </p:txBody>
      </p:sp>
      <p:sp>
        <p:nvSpPr>
          <p:cNvPr id="6" name="Footer Placeholder 5"/>
          <p:cNvSpPr>
            <a:spLocks noGrp="1"/>
          </p:cNvSpPr>
          <p:nvPr>
            <p:ph type="ftr" sz="quarter" idx="11"/>
          </p:nvPr>
        </p:nvSpPr>
        <p:spPr/>
        <p:txBody>
          <a:bodyPr/>
          <a:lstStyle/>
          <a:p>
            <a:endParaRPr lang="es-E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5F4E370-ECC9-4910-A5A3-400020FB2915}" type="slidenum">
              <a:rPr lang="es-ES" smtClean="0"/>
              <a:t>‹#›</a:t>
            </a:fld>
            <a:endParaRPr lang="es-ES"/>
          </a:p>
        </p:txBody>
      </p:sp>
    </p:spTree>
    <p:extLst>
      <p:ext uri="{BB962C8B-B14F-4D97-AF65-F5344CB8AC3E}">
        <p14:creationId xmlns:p14="http://schemas.microsoft.com/office/powerpoint/2010/main" val="1530467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64768607-27E1-4A5C-A204-4A2CA2CD4D3A}" type="datetimeFigureOut">
              <a:rPr lang="es-ES" smtClean="0"/>
              <a:t>12/02/24</a:t>
            </a:fld>
            <a:endParaRPr lang="es-ES"/>
          </a:p>
        </p:txBody>
      </p:sp>
      <p:sp>
        <p:nvSpPr>
          <p:cNvPr id="6" name="Footer Placeholder 5"/>
          <p:cNvSpPr>
            <a:spLocks noGrp="1"/>
          </p:cNvSpPr>
          <p:nvPr>
            <p:ph type="ftr" sz="quarter" idx="11"/>
          </p:nvPr>
        </p:nvSpPr>
        <p:spPr/>
        <p:txBody>
          <a:bodyPr/>
          <a:lstStyle/>
          <a:p>
            <a:endParaRPr lang="es-E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5F4E370-ECC9-4910-A5A3-400020FB2915}" type="slidenum">
              <a:rPr lang="es-ES" smtClean="0"/>
              <a:t>‹#›</a:t>
            </a:fld>
            <a:endParaRPr lang="es-E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52107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64768607-27E1-4A5C-A204-4A2CA2CD4D3A}" type="datetimeFigureOut">
              <a:rPr lang="es-ES" smtClean="0"/>
              <a:t>12/02/24</a:t>
            </a:fld>
            <a:endParaRPr lang="es-ES"/>
          </a:p>
        </p:txBody>
      </p:sp>
      <p:sp>
        <p:nvSpPr>
          <p:cNvPr id="6" name="Footer Placeholder 5"/>
          <p:cNvSpPr>
            <a:spLocks noGrp="1"/>
          </p:cNvSpPr>
          <p:nvPr>
            <p:ph type="ftr" sz="quarter" idx="11"/>
          </p:nvPr>
        </p:nvSpPr>
        <p:spPr/>
        <p:txBody>
          <a:bodyPr/>
          <a:lstStyle/>
          <a:p>
            <a:endParaRPr lang="es-E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5F4E370-ECC9-4910-A5A3-400020FB2915}" type="slidenum">
              <a:rPr lang="es-ES" smtClean="0"/>
              <a:t>‹#›</a:t>
            </a:fld>
            <a:endParaRPr lang="es-ES"/>
          </a:p>
        </p:txBody>
      </p:sp>
    </p:spTree>
    <p:extLst>
      <p:ext uri="{BB962C8B-B14F-4D97-AF65-F5344CB8AC3E}">
        <p14:creationId xmlns:p14="http://schemas.microsoft.com/office/powerpoint/2010/main" val="1141410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768607-27E1-4A5C-A204-4A2CA2CD4D3A}" type="datetimeFigureOut">
              <a:rPr lang="es-ES" smtClean="0"/>
              <a:t>12/02/24</a:t>
            </a:fld>
            <a:endParaRPr lang="es-ES"/>
          </a:p>
        </p:txBody>
      </p:sp>
      <p:sp>
        <p:nvSpPr>
          <p:cNvPr id="5" name="Footer Placeholder 4"/>
          <p:cNvSpPr>
            <a:spLocks noGrp="1"/>
          </p:cNvSpPr>
          <p:nvPr>
            <p:ph type="ftr" sz="quarter" idx="11"/>
          </p:nvPr>
        </p:nvSpPr>
        <p:spPr/>
        <p:txBody>
          <a:bodyPr/>
          <a:lstStyle/>
          <a:p>
            <a:endParaRPr lang="es-E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5F4E370-ECC9-4910-A5A3-400020FB2915}" type="slidenum">
              <a:rPr lang="es-ES" smtClean="0"/>
              <a:t>‹#›</a:t>
            </a:fld>
            <a:endParaRPr lang="es-ES"/>
          </a:p>
        </p:txBody>
      </p:sp>
    </p:spTree>
    <p:extLst>
      <p:ext uri="{BB962C8B-B14F-4D97-AF65-F5344CB8AC3E}">
        <p14:creationId xmlns:p14="http://schemas.microsoft.com/office/powerpoint/2010/main" val="117924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768607-27E1-4A5C-A204-4A2CA2CD4D3A}" type="datetimeFigureOut">
              <a:rPr lang="es-ES" smtClean="0"/>
              <a:t>12/02/24</a:t>
            </a:fld>
            <a:endParaRPr lang="es-ES"/>
          </a:p>
        </p:txBody>
      </p:sp>
      <p:sp>
        <p:nvSpPr>
          <p:cNvPr id="5" name="Footer Placeholder 4"/>
          <p:cNvSpPr>
            <a:spLocks noGrp="1"/>
          </p:cNvSpPr>
          <p:nvPr>
            <p:ph type="ftr" sz="quarter" idx="11"/>
          </p:nvPr>
        </p:nvSpPr>
        <p:spPr/>
        <p:txBody>
          <a:bodyPr/>
          <a:lstStyle/>
          <a:p>
            <a:endParaRPr lang="es-E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5F4E370-ECC9-4910-A5A3-400020FB2915}" type="slidenum">
              <a:rPr lang="es-ES" smtClean="0"/>
              <a:t>‹#›</a:t>
            </a:fld>
            <a:endParaRPr lang="es-ES"/>
          </a:p>
        </p:txBody>
      </p:sp>
    </p:spTree>
    <p:extLst>
      <p:ext uri="{BB962C8B-B14F-4D97-AF65-F5344CB8AC3E}">
        <p14:creationId xmlns:p14="http://schemas.microsoft.com/office/powerpoint/2010/main" val="2511494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768607-27E1-4A5C-A204-4A2CA2CD4D3A}" type="datetimeFigureOut">
              <a:rPr lang="es-ES" smtClean="0"/>
              <a:t>12/02/24</a:t>
            </a:fld>
            <a:endParaRPr lang="es-ES"/>
          </a:p>
        </p:txBody>
      </p:sp>
      <p:sp>
        <p:nvSpPr>
          <p:cNvPr id="5" name="Footer Placeholder 4"/>
          <p:cNvSpPr>
            <a:spLocks noGrp="1"/>
          </p:cNvSpPr>
          <p:nvPr>
            <p:ph type="ftr" sz="quarter" idx="11"/>
          </p:nvPr>
        </p:nvSpPr>
        <p:spPr/>
        <p:txBody>
          <a:bodyPr/>
          <a:lstStyle/>
          <a:p>
            <a:endParaRPr lang="es-E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5F4E370-ECC9-4910-A5A3-400020FB2915}" type="slidenum">
              <a:rPr lang="es-ES" smtClean="0"/>
              <a:t>‹#›</a:t>
            </a:fld>
            <a:endParaRPr lang="es-ES"/>
          </a:p>
        </p:txBody>
      </p:sp>
    </p:spTree>
    <p:extLst>
      <p:ext uri="{BB962C8B-B14F-4D97-AF65-F5344CB8AC3E}">
        <p14:creationId xmlns:p14="http://schemas.microsoft.com/office/powerpoint/2010/main" val="2776227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768607-27E1-4A5C-A204-4A2CA2CD4D3A}" type="datetimeFigureOut">
              <a:rPr lang="es-ES" smtClean="0"/>
              <a:t>12/02/24</a:t>
            </a:fld>
            <a:endParaRPr lang="es-ES"/>
          </a:p>
        </p:txBody>
      </p:sp>
      <p:sp>
        <p:nvSpPr>
          <p:cNvPr id="5" name="Footer Placeholder 4"/>
          <p:cNvSpPr>
            <a:spLocks noGrp="1"/>
          </p:cNvSpPr>
          <p:nvPr>
            <p:ph type="ftr" sz="quarter" idx="11"/>
          </p:nvPr>
        </p:nvSpPr>
        <p:spPr/>
        <p:txBody>
          <a:bodyPr/>
          <a:lstStyle/>
          <a:p>
            <a:endParaRPr lang="es-E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5F4E370-ECC9-4910-A5A3-400020FB2915}" type="slidenum">
              <a:rPr lang="es-ES" smtClean="0"/>
              <a:t>‹#›</a:t>
            </a:fld>
            <a:endParaRPr lang="es-ES"/>
          </a:p>
        </p:txBody>
      </p:sp>
    </p:spTree>
    <p:extLst>
      <p:ext uri="{BB962C8B-B14F-4D97-AF65-F5344CB8AC3E}">
        <p14:creationId xmlns:p14="http://schemas.microsoft.com/office/powerpoint/2010/main" val="4012814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4768607-27E1-4A5C-A204-4A2CA2CD4D3A}" type="datetimeFigureOut">
              <a:rPr lang="es-ES" smtClean="0"/>
              <a:t>12/02/24</a:t>
            </a:fld>
            <a:endParaRPr lang="es-ES"/>
          </a:p>
        </p:txBody>
      </p:sp>
      <p:sp>
        <p:nvSpPr>
          <p:cNvPr id="6" name="Footer Placeholder 5"/>
          <p:cNvSpPr>
            <a:spLocks noGrp="1"/>
          </p:cNvSpPr>
          <p:nvPr>
            <p:ph type="ftr" sz="quarter" idx="11"/>
          </p:nvPr>
        </p:nvSpPr>
        <p:spPr/>
        <p:txBody>
          <a:bodyPr/>
          <a:lstStyle/>
          <a:p>
            <a:endParaRPr lang="es-E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5F4E370-ECC9-4910-A5A3-400020FB2915}" type="slidenum">
              <a:rPr lang="es-ES" smtClean="0"/>
              <a:t>‹#›</a:t>
            </a:fld>
            <a:endParaRPr lang="es-ES"/>
          </a:p>
        </p:txBody>
      </p:sp>
    </p:spTree>
    <p:extLst>
      <p:ext uri="{BB962C8B-B14F-4D97-AF65-F5344CB8AC3E}">
        <p14:creationId xmlns:p14="http://schemas.microsoft.com/office/powerpoint/2010/main" val="4201436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4768607-27E1-4A5C-A204-4A2CA2CD4D3A}" type="datetimeFigureOut">
              <a:rPr lang="es-ES" smtClean="0"/>
              <a:t>12/02/24</a:t>
            </a:fld>
            <a:endParaRPr lang="es-ES"/>
          </a:p>
        </p:txBody>
      </p:sp>
      <p:sp>
        <p:nvSpPr>
          <p:cNvPr id="8" name="Footer Placeholder 7"/>
          <p:cNvSpPr>
            <a:spLocks noGrp="1"/>
          </p:cNvSpPr>
          <p:nvPr>
            <p:ph type="ftr" sz="quarter" idx="11"/>
          </p:nvPr>
        </p:nvSpPr>
        <p:spPr/>
        <p:txBody>
          <a:bodyPr/>
          <a:lstStyle/>
          <a:p>
            <a:endParaRPr lang="es-E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5F4E370-ECC9-4910-A5A3-400020FB2915}" type="slidenum">
              <a:rPr lang="es-ES" smtClean="0"/>
              <a:t>‹#›</a:t>
            </a:fld>
            <a:endParaRPr lang="es-ES"/>
          </a:p>
        </p:txBody>
      </p:sp>
    </p:spTree>
    <p:extLst>
      <p:ext uri="{BB962C8B-B14F-4D97-AF65-F5344CB8AC3E}">
        <p14:creationId xmlns:p14="http://schemas.microsoft.com/office/powerpoint/2010/main" val="122469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4768607-27E1-4A5C-A204-4A2CA2CD4D3A}" type="datetimeFigureOut">
              <a:rPr lang="es-ES" smtClean="0"/>
              <a:t>12/02/24</a:t>
            </a:fld>
            <a:endParaRPr lang="es-ES"/>
          </a:p>
        </p:txBody>
      </p:sp>
      <p:sp>
        <p:nvSpPr>
          <p:cNvPr id="4" name="Footer Placeholder 3"/>
          <p:cNvSpPr>
            <a:spLocks noGrp="1"/>
          </p:cNvSpPr>
          <p:nvPr>
            <p:ph type="ftr" sz="quarter" idx="11"/>
          </p:nvPr>
        </p:nvSpPr>
        <p:spPr/>
        <p:txBody>
          <a:bodyPr/>
          <a:lstStyle/>
          <a:p>
            <a:endParaRPr lang="es-E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5F4E370-ECC9-4910-A5A3-400020FB2915}" type="slidenum">
              <a:rPr lang="es-ES" smtClean="0"/>
              <a:t>‹#›</a:t>
            </a:fld>
            <a:endParaRPr lang="es-ES"/>
          </a:p>
        </p:txBody>
      </p:sp>
    </p:spTree>
    <p:extLst>
      <p:ext uri="{BB962C8B-B14F-4D97-AF65-F5344CB8AC3E}">
        <p14:creationId xmlns:p14="http://schemas.microsoft.com/office/powerpoint/2010/main" val="158566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768607-27E1-4A5C-A204-4A2CA2CD4D3A}" type="datetimeFigureOut">
              <a:rPr lang="es-ES" smtClean="0"/>
              <a:t>12/02/24</a:t>
            </a:fld>
            <a:endParaRPr lang="es-ES"/>
          </a:p>
        </p:txBody>
      </p:sp>
      <p:sp>
        <p:nvSpPr>
          <p:cNvPr id="3" name="Footer Placeholder 2"/>
          <p:cNvSpPr>
            <a:spLocks noGrp="1"/>
          </p:cNvSpPr>
          <p:nvPr>
            <p:ph type="ftr" sz="quarter" idx="11"/>
          </p:nvPr>
        </p:nvSpPr>
        <p:spPr/>
        <p:txBody>
          <a:bodyPr/>
          <a:lstStyle/>
          <a:p>
            <a:endParaRPr lang="es-E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5F4E370-ECC9-4910-A5A3-400020FB2915}" type="slidenum">
              <a:rPr lang="es-ES" smtClean="0"/>
              <a:t>‹#›</a:t>
            </a:fld>
            <a:endParaRPr lang="es-ES"/>
          </a:p>
        </p:txBody>
      </p:sp>
    </p:spTree>
    <p:extLst>
      <p:ext uri="{BB962C8B-B14F-4D97-AF65-F5344CB8AC3E}">
        <p14:creationId xmlns:p14="http://schemas.microsoft.com/office/powerpoint/2010/main" val="3019510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4768607-27E1-4A5C-A204-4A2CA2CD4D3A}" type="datetimeFigureOut">
              <a:rPr lang="es-ES" smtClean="0"/>
              <a:t>12/02/24</a:t>
            </a:fld>
            <a:endParaRPr lang="es-ES"/>
          </a:p>
        </p:txBody>
      </p:sp>
      <p:sp>
        <p:nvSpPr>
          <p:cNvPr id="6" name="Footer Placeholder 5"/>
          <p:cNvSpPr>
            <a:spLocks noGrp="1"/>
          </p:cNvSpPr>
          <p:nvPr>
            <p:ph type="ftr" sz="quarter" idx="11"/>
          </p:nvPr>
        </p:nvSpPr>
        <p:spPr/>
        <p:txBody>
          <a:bodyPr/>
          <a:lstStyle/>
          <a:p>
            <a:endParaRPr lang="es-E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5F4E370-ECC9-4910-A5A3-400020FB2915}" type="slidenum">
              <a:rPr lang="es-ES" smtClean="0"/>
              <a:t>‹#›</a:t>
            </a:fld>
            <a:endParaRPr lang="es-ES"/>
          </a:p>
        </p:txBody>
      </p:sp>
    </p:spTree>
    <p:extLst>
      <p:ext uri="{BB962C8B-B14F-4D97-AF65-F5344CB8AC3E}">
        <p14:creationId xmlns:p14="http://schemas.microsoft.com/office/powerpoint/2010/main" val="308074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4768607-27E1-4A5C-A204-4A2CA2CD4D3A}" type="datetimeFigureOut">
              <a:rPr lang="es-ES" smtClean="0"/>
              <a:t>12/02/24</a:t>
            </a:fld>
            <a:endParaRPr lang="es-ES"/>
          </a:p>
        </p:txBody>
      </p:sp>
      <p:sp>
        <p:nvSpPr>
          <p:cNvPr id="6" name="Footer Placeholder 5"/>
          <p:cNvSpPr>
            <a:spLocks noGrp="1"/>
          </p:cNvSpPr>
          <p:nvPr>
            <p:ph type="ftr" sz="quarter" idx="11"/>
          </p:nvPr>
        </p:nvSpPr>
        <p:spPr/>
        <p:txBody>
          <a:bodyPr/>
          <a:lstStyle/>
          <a:p>
            <a:endParaRPr lang="es-E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5F4E370-ECC9-4910-A5A3-400020FB2915}" type="slidenum">
              <a:rPr lang="es-ES" smtClean="0"/>
              <a:t>‹#›</a:t>
            </a:fld>
            <a:endParaRPr lang="es-ES"/>
          </a:p>
        </p:txBody>
      </p:sp>
    </p:spTree>
    <p:extLst>
      <p:ext uri="{BB962C8B-B14F-4D97-AF65-F5344CB8AC3E}">
        <p14:creationId xmlns:p14="http://schemas.microsoft.com/office/powerpoint/2010/main" val="2876908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4768607-27E1-4A5C-A204-4A2CA2CD4D3A}" type="datetimeFigureOut">
              <a:rPr lang="es-ES" smtClean="0"/>
              <a:t>12/02/24</a:t>
            </a:fld>
            <a:endParaRPr lang="es-E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5F4E370-ECC9-4910-A5A3-400020FB2915}" type="slidenum">
              <a:rPr lang="es-ES" smtClean="0"/>
              <a:t>‹#›</a:t>
            </a:fld>
            <a:endParaRPr lang="es-ES"/>
          </a:p>
        </p:txBody>
      </p:sp>
    </p:spTree>
    <p:extLst>
      <p:ext uri="{BB962C8B-B14F-4D97-AF65-F5344CB8AC3E}">
        <p14:creationId xmlns:p14="http://schemas.microsoft.com/office/powerpoint/2010/main" val="1587309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6A8C3A-DB08-D584-3AF8-98E4B96C8818}"/>
              </a:ext>
            </a:extLst>
          </p:cNvPr>
          <p:cNvSpPr>
            <a:spLocks noGrp="1"/>
          </p:cNvSpPr>
          <p:nvPr>
            <p:ph type="ctrTitle"/>
          </p:nvPr>
        </p:nvSpPr>
        <p:spPr>
          <a:xfrm>
            <a:off x="347203" y="1694159"/>
            <a:ext cx="11629467" cy="2227551"/>
          </a:xfrm>
        </p:spPr>
        <p:txBody>
          <a:bodyPr>
            <a:normAutofit/>
          </a:bodyPr>
          <a:lstStyle/>
          <a:p>
            <a:pPr algn="ctr"/>
            <a:r>
              <a:rPr lang="es-ES" sz="3200" kern="1400" spc="25" dirty="0">
                <a:solidFill>
                  <a:srgbClr val="17365D"/>
                </a:solidFill>
                <a:effectLst/>
                <a:latin typeface="Cambria" panose="02040503050406030204" pitchFamily="18" charset="0"/>
                <a:ea typeface="Calibri" panose="020F0502020204030204" pitchFamily="34" charset="0"/>
                <a:cs typeface="Times New Roman" panose="02020603050405020304" pitchFamily="18" charset="0"/>
              </a:rPr>
              <a:t>Desarrollo y Evaluación de Sistemas Software Interactivos</a:t>
            </a:r>
            <a:br>
              <a:rPr lang="es-ES" sz="3200" kern="1400" spc="25" dirty="0">
                <a:solidFill>
                  <a:srgbClr val="17365D"/>
                </a:solidFill>
                <a:effectLst/>
                <a:latin typeface="Cambria" panose="02040503050406030204" pitchFamily="18" charset="0"/>
                <a:ea typeface="Calibri" panose="020F0502020204030204" pitchFamily="34" charset="0"/>
                <a:cs typeface="Times New Roman" panose="02020603050405020304" pitchFamily="18" charset="0"/>
              </a:rPr>
            </a:br>
            <a:r>
              <a:rPr lang="es-ES" sz="3200" kern="1400" spc="25" dirty="0">
                <a:solidFill>
                  <a:srgbClr val="17365D"/>
                </a:solidFill>
                <a:effectLst/>
                <a:latin typeface="Cambria" panose="02040503050406030204" pitchFamily="18" charset="0"/>
                <a:ea typeface="Calibri" panose="020F0502020204030204" pitchFamily="34" charset="0"/>
                <a:cs typeface="Times New Roman" panose="02020603050405020304" pitchFamily="18" charset="0"/>
              </a:rPr>
              <a:t>Práctica 4</a:t>
            </a:r>
            <a:br>
              <a:rPr lang="es-ES" sz="3200" kern="1400" spc="25" dirty="0">
                <a:solidFill>
                  <a:srgbClr val="17365D"/>
                </a:solidFill>
                <a:effectLst/>
                <a:latin typeface="Cambria" panose="02040503050406030204" pitchFamily="18" charset="0"/>
                <a:ea typeface="Calibri" panose="020F0502020204030204" pitchFamily="34" charset="0"/>
                <a:cs typeface="Times New Roman" panose="02020603050405020304" pitchFamily="18" charset="0"/>
              </a:rPr>
            </a:br>
            <a:br>
              <a:rPr lang="es-ES" sz="3200" kern="1400" spc="25" dirty="0">
                <a:solidFill>
                  <a:srgbClr val="17365D"/>
                </a:solidFill>
                <a:effectLst/>
                <a:latin typeface="Cambria" panose="02040503050406030204" pitchFamily="18" charset="0"/>
                <a:ea typeface="Calibri" panose="020F0502020204030204" pitchFamily="34" charset="0"/>
                <a:cs typeface="Times New Roman" panose="02020603050405020304" pitchFamily="18" charset="0"/>
              </a:rPr>
            </a:br>
            <a:endParaRPr lang="es-ES" sz="3200" dirty="0"/>
          </a:p>
        </p:txBody>
      </p:sp>
      <p:sp>
        <p:nvSpPr>
          <p:cNvPr id="3" name="Subtítulo 2">
            <a:extLst>
              <a:ext uri="{FF2B5EF4-FFF2-40B4-BE49-F238E27FC236}">
                <a16:creationId xmlns:a16="http://schemas.microsoft.com/office/drawing/2014/main" id="{D412A0B2-333C-6C5B-A780-EA9BC804C650}"/>
              </a:ext>
            </a:extLst>
          </p:cNvPr>
          <p:cNvSpPr>
            <a:spLocks noGrp="1"/>
          </p:cNvSpPr>
          <p:nvPr>
            <p:ph type="subTitle" idx="1"/>
          </p:nvPr>
        </p:nvSpPr>
        <p:spPr>
          <a:xfrm>
            <a:off x="3373192" y="5377928"/>
            <a:ext cx="8818808" cy="1342833"/>
          </a:xfrm>
        </p:spPr>
        <p:txBody>
          <a:bodyPr>
            <a:normAutofit fontScale="85000" lnSpcReduction="20000"/>
          </a:bodyPr>
          <a:lstStyle/>
          <a:p>
            <a:pPr algn="ctr">
              <a:lnSpc>
                <a:spcPct val="115000"/>
              </a:lnSpc>
              <a:spcAft>
                <a:spcPts val="1000"/>
              </a:spcAft>
            </a:pPr>
            <a:r>
              <a:rPr lang="es-ES" sz="3300" kern="1400" spc="25" dirty="0">
                <a:solidFill>
                  <a:srgbClr val="17365D"/>
                </a:solidFill>
                <a:latin typeface="Cambria" panose="02040503050406030204" pitchFamily="18" charset="0"/>
                <a:ea typeface="Calibri" panose="020F0502020204030204" pitchFamily="34" charset="0"/>
                <a:cs typeface="Times New Roman" panose="02020603050405020304" pitchFamily="18" charset="0"/>
              </a:rPr>
              <a:t>Integrantes: Francisco Aguilera Martínez</a:t>
            </a:r>
          </a:p>
          <a:p>
            <a:pPr algn="ctr">
              <a:lnSpc>
                <a:spcPct val="115000"/>
              </a:lnSpc>
              <a:spcAft>
                <a:spcPts val="1000"/>
              </a:spcAft>
              <a:tabLst>
                <a:tab pos="3406775" algn="l"/>
              </a:tabLst>
            </a:pPr>
            <a:r>
              <a:rPr lang="es-ES" sz="3300" kern="1400" spc="25" dirty="0">
                <a:solidFill>
                  <a:srgbClr val="17365D"/>
                </a:solidFill>
                <a:latin typeface="Cambria" panose="02040503050406030204" pitchFamily="18" charset="0"/>
                <a:ea typeface="Calibri" panose="020F0502020204030204" pitchFamily="34" charset="0"/>
                <a:cs typeface="Times New Roman" panose="02020603050405020304" pitchFamily="18" charset="0"/>
              </a:rPr>
              <a:t>                  Nestor E González Bravo</a:t>
            </a:r>
          </a:p>
          <a:p>
            <a:endParaRPr lang="es-ES" dirty="0"/>
          </a:p>
        </p:txBody>
      </p:sp>
      <p:pic>
        <p:nvPicPr>
          <p:cNvPr id="4" name="Picture 3" descr="A close up of a logo&#10;&#10;Description automatically generated">
            <a:extLst>
              <a:ext uri="{FF2B5EF4-FFF2-40B4-BE49-F238E27FC236}">
                <a16:creationId xmlns:a16="http://schemas.microsoft.com/office/drawing/2014/main" id="{981B4B13-690A-C7CA-03B8-A4C0DD9E00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08464" y="137239"/>
            <a:ext cx="4575072" cy="1556920"/>
          </a:xfrm>
          <a:prstGeom prst="rect">
            <a:avLst/>
          </a:prstGeom>
          <a:noFill/>
          <a:ln>
            <a:noFill/>
          </a:ln>
        </p:spPr>
      </p:pic>
      <p:sp>
        <p:nvSpPr>
          <p:cNvPr id="5" name="Título 1">
            <a:extLst>
              <a:ext uri="{FF2B5EF4-FFF2-40B4-BE49-F238E27FC236}">
                <a16:creationId xmlns:a16="http://schemas.microsoft.com/office/drawing/2014/main" id="{4B1C37EE-131D-4406-6F2D-BB273335A450}"/>
              </a:ext>
            </a:extLst>
          </p:cNvPr>
          <p:cNvSpPr txBox="1">
            <a:spLocks/>
          </p:cNvSpPr>
          <p:nvPr/>
        </p:nvSpPr>
        <p:spPr>
          <a:xfrm>
            <a:off x="3923562" y="3429000"/>
            <a:ext cx="4476750" cy="2227551"/>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ES" sz="2800" kern="1400" spc="25" dirty="0">
                <a:solidFill>
                  <a:srgbClr val="17365D"/>
                </a:solidFill>
                <a:latin typeface="Cambria" panose="02040503050406030204" pitchFamily="18" charset="0"/>
                <a:ea typeface="Calibri" panose="020F0502020204030204" pitchFamily="34" charset="0"/>
                <a:cs typeface="Times New Roman" panose="02020603050405020304" pitchFamily="18" charset="0"/>
              </a:rPr>
              <a:t>Proyecto App Móvil</a:t>
            </a:r>
            <a:endParaRPr lang="es-ES" sz="4000" kern="1400" spc="25" dirty="0">
              <a:solidFill>
                <a:srgbClr val="17365D"/>
              </a:solidFill>
              <a:latin typeface="Cambria" panose="02040503050406030204" pitchFamily="18" charset="0"/>
              <a:ea typeface="Calibri" panose="020F0502020204030204" pitchFamily="34" charset="0"/>
              <a:cs typeface="Times New Roman" panose="02020603050405020304" pitchFamily="18" charset="0"/>
            </a:endParaRPr>
          </a:p>
          <a:p>
            <a:pPr algn="ctr"/>
            <a:r>
              <a:rPr lang="es-ES" sz="4000" kern="1400" spc="25" dirty="0">
                <a:solidFill>
                  <a:srgbClr val="17365D"/>
                </a:solidFill>
                <a:latin typeface="Cambria" panose="02040503050406030204" pitchFamily="18" charset="0"/>
                <a:ea typeface="Calibri" panose="020F0502020204030204" pitchFamily="34" charset="0"/>
                <a:cs typeface="Times New Roman" panose="02020603050405020304" pitchFamily="18" charset="0"/>
              </a:rPr>
              <a:t>Más Barato Aquí</a:t>
            </a:r>
            <a:br>
              <a:rPr lang="es-ES" sz="3200" kern="1400" spc="25" dirty="0">
                <a:solidFill>
                  <a:srgbClr val="17365D"/>
                </a:solidFill>
                <a:latin typeface="Cambria" panose="02040503050406030204" pitchFamily="18" charset="0"/>
                <a:ea typeface="Calibri" panose="020F0502020204030204" pitchFamily="34" charset="0"/>
                <a:cs typeface="Times New Roman" panose="02020603050405020304" pitchFamily="18" charset="0"/>
              </a:rPr>
            </a:br>
            <a:br>
              <a:rPr lang="es-ES" sz="3200" kern="1400" spc="25" dirty="0">
                <a:solidFill>
                  <a:srgbClr val="17365D"/>
                </a:solidFill>
                <a:latin typeface="Cambria" panose="02040503050406030204" pitchFamily="18" charset="0"/>
                <a:ea typeface="Calibri" panose="020F0502020204030204" pitchFamily="34" charset="0"/>
                <a:cs typeface="Times New Roman" panose="02020603050405020304" pitchFamily="18" charset="0"/>
              </a:rPr>
            </a:br>
            <a:endParaRPr lang="es-ES" sz="3200" dirty="0"/>
          </a:p>
        </p:txBody>
      </p:sp>
    </p:spTree>
    <p:extLst>
      <p:ext uri="{BB962C8B-B14F-4D97-AF65-F5344CB8AC3E}">
        <p14:creationId xmlns:p14="http://schemas.microsoft.com/office/powerpoint/2010/main" val="2039994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D2D01-159E-9EBA-AA7F-5124505D1E7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8942FA-4A19-4227-AA27-D0F0CBE00F7C}"/>
              </a:ext>
            </a:extLst>
          </p:cNvPr>
          <p:cNvSpPr>
            <a:spLocks noGrp="1"/>
          </p:cNvSpPr>
          <p:nvPr>
            <p:ph idx="1"/>
          </p:nvPr>
        </p:nvSpPr>
        <p:spPr>
          <a:xfrm>
            <a:off x="1430338" y="1589135"/>
            <a:ext cx="10296842" cy="513985"/>
          </a:xfrm>
        </p:spPr>
        <p:txBody>
          <a:bodyPr>
            <a:normAutofit/>
          </a:bodyPr>
          <a:lstStyle/>
          <a:p>
            <a:pPr marL="0" indent="0" algn="just">
              <a:buNone/>
            </a:pPr>
            <a:r>
              <a:rPr lang="es-ES_tradnl" sz="2400" b="1" dirty="0">
                <a:solidFill>
                  <a:schemeClr val="tx1"/>
                </a:solidFill>
                <a:effectLst/>
                <a:latin typeface="Helvetica Neue"/>
                <a:ea typeface="MS Mincho" panose="02020609040205080304" pitchFamily="49" charset="-128"/>
                <a:cs typeface="Times New Roman" panose="02020603050405020304" pitchFamily="18" charset="0"/>
              </a:rPr>
              <a:t>Notas específicas:</a:t>
            </a:r>
            <a:endParaRPr lang="en-IE" sz="24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4" name="Title 1">
            <a:extLst>
              <a:ext uri="{FF2B5EF4-FFF2-40B4-BE49-F238E27FC236}">
                <a16:creationId xmlns:a16="http://schemas.microsoft.com/office/drawing/2014/main" id="{753BD11D-06FA-4B68-9179-56E87C67AAB3}"/>
              </a:ext>
            </a:extLst>
          </p:cNvPr>
          <p:cNvSpPr txBox="1">
            <a:spLocks/>
          </p:cNvSpPr>
          <p:nvPr/>
        </p:nvSpPr>
        <p:spPr>
          <a:xfrm>
            <a:off x="1747105" y="616855"/>
            <a:ext cx="8911687" cy="69759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chemeClr val="tx1"/>
                </a:solidFill>
              </a:rPr>
              <a:t>Pruebas con usuarios</a:t>
            </a:r>
            <a:endParaRPr lang="en-IE" dirty="0">
              <a:solidFill>
                <a:schemeClr val="tx1"/>
              </a:solidFill>
            </a:endParaRPr>
          </a:p>
        </p:txBody>
      </p:sp>
      <p:pic>
        <p:nvPicPr>
          <p:cNvPr id="6" name="Picture 5">
            <a:extLst>
              <a:ext uri="{FF2B5EF4-FFF2-40B4-BE49-F238E27FC236}">
                <a16:creationId xmlns:a16="http://schemas.microsoft.com/office/drawing/2014/main" id="{3BC5D699-86B8-859B-8677-1BDE257689EF}"/>
              </a:ext>
            </a:extLst>
          </p:cNvPr>
          <p:cNvPicPr>
            <a:picLocks noChangeAspect="1"/>
          </p:cNvPicPr>
          <p:nvPr/>
        </p:nvPicPr>
        <p:blipFill>
          <a:blip r:embed="rId2"/>
          <a:stretch>
            <a:fillRect/>
          </a:stretch>
        </p:blipFill>
        <p:spPr>
          <a:xfrm>
            <a:off x="1430338" y="2103120"/>
            <a:ext cx="10296842" cy="4091639"/>
          </a:xfrm>
          <a:prstGeom prst="rect">
            <a:avLst/>
          </a:prstGeom>
        </p:spPr>
      </p:pic>
    </p:spTree>
    <p:extLst>
      <p:ext uri="{BB962C8B-B14F-4D97-AF65-F5344CB8AC3E}">
        <p14:creationId xmlns:p14="http://schemas.microsoft.com/office/powerpoint/2010/main" val="837013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895C3-E57E-04D6-A9D3-B9F8D0A71E9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E314D3-0462-A2E8-20B1-E2F3F6D81C10}"/>
              </a:ext>
            </a:extLst>
          </p:cNvPr>
          <p:cNvSpPr>
            <a:spLocks noGrp="1"/>
          </p:cNvSpPr>
          <p:nvPr>
            <p:ph idx="1"/>
          </p:nvPr>
        </p:nvSpPr>
        <p:spPr>
          <a:xfrm>
            <a:off x="1407478" y="1909540"/>
            <a:ext cx="10296842" cy="4068350"/>
          </a:xfrm>
        </p:spPr>
        <p:txBody>
          <a:bodyPr>
            <a:normAutofit/>
          </a:bodyPr>
          <a:lstStyle/>
          <a:p>
            <a:pPr marL="0" indent="0" algn="just">
              <a:buNone/>
              <a:tabLst>
                <a:tab pos="1358900" algn="l"/>
              </a:tabLst>
            </a:pPr>
            <a:r>
              <a:rPr lang="es-ES_tradnl" sz="2400" b="1" dirty="0">
                <a:solidFill>
                  <a:schemeClr val="tx1"/>
                </a:solidFill>
                <a:effectLst/>
                <a:latin typeface="Helvetica Neue"/>
                <a:ea typeface="MS Mincho" panose="02020609040205080304" pitchFamily="49" charset="-128"/>
                <a:cs typeface="Times New Roman" panose="02020603050405020304" pitchFamily="18" charset="0"/>
              </a:rPr>
              <a:t>Informe Final: </a:t>
            </a:r>
          </a:p>
          <a:p>
            <a:pPr marL="0" indent="0" algn="just">
              <a:buNone/>
              <a:tabLst>
                <a:tab pos="1358900" algn="l"/>
              </a:tabLst>
            </a:pPr>
            <a:endParaRPr lang="es-ES_tradnl" sz="2400" b="1" dirty="0">
              <a:solidFill>
                <a:schemeClr val="tx1"/>
              </a:solidFill>
              <a:effectLst/>
              <a:latin typeface="Helvetica Neue"/>
              <a:ea typeface="MS Mincho" panose="02020609040205080304" pitchFamily="49" charset="-128"/>
              <a:cs typeface="Times New Roman" panose="02020603050405020304" pitchFamily="18" charset="0"/>
            </a:endParaRPr>
          </a:p>
          <a:p>
            <a:pPr marL="0" indent="0" algn="just">
              <a:buNone/>
              <a:tabLst>
                <a:tab pos="1358900" algn="l"/>
              </a:tabLst>
            </a:pPr>
            <a:r>
              <a:rPr lang="es-ES" sz="2400" dirty="0">
                <a:solidFill>
                  <a:schemeClr val="tx1"/>
                </a:solidFill>
                <a:latin typeface="Helvetica Neue"/>
                <a:ea typeface="MS Mincho" panose="02020609040205080304" pitchFamily="49" charset="-128"/>
                <a:cs typeface="Times New Roman" panose="02020603050405020304" pitchFamily="18" charset="0"/>
              </a:rPr>
              <a:t>Durante las sesiones de evaluación, se identificaron varios aspectos negativos que afectan la experiencia del usuario al interactuar con la app. Los problemas detectados se categorizaron según su gravedad, destacando la falta de elementos de navegación coherentes en varias tareas, como la ausencia de botones de retroceso en las pantallas de "Ver Tienda", "Agregar Producto" y "Eliminar Producto", lo que generó confusión y frustración entre los usuarios. </a:t>
            </a:r>
          </a:p>
        </p:txBody>
      </p:sp>
      <p:sp>
        <p:nvSpPr>
          <p:cNvPr id="4" name="Title 1">
            <a:extLst>
              <a:ext uri="{FF2B5EF4-FFF2-40B4-BE49-F238E27FC236}">
                <a16:creationId xmlns:a16="http://schemas.microsoft.com/office/drawing/2014/main" id="{9846CFB0-AFFF-6D06-E3D2-40E81E82EBA2}"/>
              </a:ext>
            </a:extLst>
          </p:cNvPr>
          <p:cNvSpPr txBox="1">
            <a:spLocks/>
          </p:cNvSpPr>
          <p:nvPr/>
        </p:nvSpPr>
        <p:spPr>
          <a:xfrm>
            <a:off x="1747105" y="616855"/>
            <a:ext cx="8911687" cy="69759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chemeClr val="tx1"/>
                </a:solidFill>
              </a:rPr>
              <a:t>Pruebas con usuarios</a:t>
            </a:r>
            <a:endParaRPr lang="en-IE" dirty="0">
              <a:solidFill>
                <a:schemeClr val="tx1"/>
              </a:solidFill>
            </a:endParaRPr>
          </a:p>
        </p:txBody>
      </p:sp>
    </p:spTree>
    <p:extLst>
      <p:ext uri="{BB962C8B-B14F-4D97-AF65-F5344CB8AC3E}">
        <p14:creationId xmlns:p14="http://schemas.microsoft.com/office/powerpoint/2010/main" val="4025404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2ABAD-D613-2D1A-477F-551B745C916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30F00B-04F7-8F7F-4CAA-A853E06D238C}"/>
              </a:ext>
            </a:extLst>
          </p:cNvPr>
          <p:cNvSpPr>
            <a:spLocks noGrp="1"/>
          </p:cNvSpPr>
          <p:nvPr>
            <p:ph idx="1"/>
          </p:nvPr>
        </p:nvSpPr>
        <p:spPr>
          <a:xfrm>
            <a:off x="1430338" y="1886315"/>
            <a:ext cx="10296842" cy="3542935"/>
          </a:xfrm>
        </p:spPr>
        <p:txBody>
          <a:bodyPr>
            <a:normAutofit/>
          </a:bodyPr>
          <a:lstStyle/>
          <a:p>
            <a:pPr marL="0" indent="0" algn="just">
              <a:buNone/>
              <a:tabLst>
                <a:tab pos="1358900" algn="l"/>
              </a:tabLst>
            </a:pPr>
            <a:r>
              <a:rPr lang="es-ES" sz="2400" dirty="0">
                <a:solidFill>
                  <a:schemeClr val="tx1"/>
                </a:solidFill>
                <a:latin typeface="Helvetica Neue"/>
                <a:ea typeface="MS Mincho" panose="02020609040205080304" pitchFamily="49" charset="-128"/>
                <a:cs typeface="Times New Roman" panose="02020603050405020304" pitchFamily="18" charset="0"/>
              </a:rPr>
              <a:t>Además, se observó una interfaz un poco desorganizada en la lista de ofertas, lo que dificultó la identificación clara de las mejores ofertas. Para abordar estos problemas, se proponen soluciones de diseño que incluyen la incorporación de botones de retroceso en las pantallas pertinentes y la reorganización visual de los resultados de las ofertas para mejorar la accesibilidad y la usabilidad de la aplicación. Estas soluciones tienen como objetivo optimizar la experiencia del usuario y garantizar una navegación más fluida y efectiva en la aplicación.</a:t>
            </a:r>
            <a:endParaRPr lang="en-IE" sz="2400" dirty="0">
              <a:solidFill>
                <a:schemeClr val="tx1"/>
              </a:solidFill>
              <a:latin typeface="Helvetica Neue"/>
              <a:ea typeface="MS Mincho" panose="02020609040205080304" pitchFamily="49" charset="-128"/>
              <a:cs typeface="Times New Roman" panose="02020603050405020304" pitchFamily="18" charset="0"/>
            </a:endParaRPr>
          </a:p>
        </p:txBody>
      </p:sp>
      <p:sp>
        <p:nvSpPr>
          <p:cNvPr id="4" name="Title 1">
            <a:extLst>
              <a:ext uri="{FF2B5EF4-FFF2-40B4-BE49-F238E27FC236}">
                <a16:creationId xmlns:a16="http://schemas.microsoft.com/office/drawing/2014/main" id="{72326E72-DFA5-92CC-E2B9-EE7817CD80C3}"/>
              </a:ext>
            </a:extLst>
          </p:cNvPr>
          <p:cNvSpPr txBox="1">
            <a:spLocks/>
          </p:cNvSpPr>
          <p:nvPr/>
        </p:nvSpPr>
        <p:spPr>
          <a:xfrm>
            <a:off x="1747105" y="616855"/>
            <a:ext cx="8911687" cy="69759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chemeClr val="tx1"/>
                </a:solidFill>
              </a:rPr>
              <a:t>Pruebas con usuarios</a:t>
            </a:r>
            <a:endParaRPr lang="en-IE" dirty="0">
              <a:solidFill>
                <a:schemeClr val="tx1"/>
              </a:solidFill>
            </a:endParaRPr>
          </a:p>
        </p:txBody>
      </p:sp>
    </p:spTree>
    <p:extLst>
      <p:ext uri="{BB962C8B-B14F-4D97-AF65-F5344CB8AC3E}">
        <p14:creationId xmlns:p14="http://schemas.microsoft.com/office/powerpoint/2010/main" val="2535462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D98BF-3544-4690-7823-DD532E29A15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F82335A-0462-939A-F350-8EC9D2F7EEE1}"/>
              </a:ext>
            </a:extLst>
          </p:cNvPr>
          <p:cNvSpPr txBox="1">
            <a:spLocks/>
          </p:cNvSpPr>
          <p:nvPr/>
        </p:nvSpPr>
        <p:spPr>
          <a:xfrm>
            <a:off x="1747105" y="616855"/>
            <a:ext cx="8911687" cy="69759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chemeClr val="tx1"/>
                </a:solidFill>
              </a:rPr>
              <a:t>Lanzamiento del Producto</a:t>
            </a:r>
            <a:endParaRPr lang="en-IE" dirty="0">
              <a:solidFill>
                <a:schemeClr val="tx1"/>
              </a:solidFill>
            </a:endParaRPr>
          </a:p>
        </p:txBody>
      </p:sp>
      <p:pic>
        <p:nvPicPr>
          <p:cNvPr id="7" name="Picture 6">
            <a:extLst>
              <a:ext uri="{FF2B5EF4-FFF2-40B4-BE49-F238E27FC236}">
                <a16:creationId xmlns:a16="http://schemas.microsoft.com/office/drawing/2014/main" id="{1675C688-68EB-B549-8437-09CC3D0C453B}"/>
              </a:ext>
            </a:extLst>
          </p:cNvPr>
          <p:cNvPicPr>
            <a:picLocks noChangeAspect="1"/>
          </p:cNvPicPr>
          <p:nvPr/>
        </p:nvPicPr>
        <p:blipFill>
          <a:blip r:embed="rId3"/>
          <a:stretch>
            <a:fillRect/>
          </a:stretch>
        </p:blipFill>
        <p:spPr>
          <a:xfrm>
            <a:off x="0" y="1394803"/>
            <a:ext cx="12192000" cy="5463197"/>
          </a:xfrm>
          <a:prstGeom prst="rect">
            <a:avLst/>
          </a:prstGeom>
        </p:spPr>
      </p:pic>
    </p:spTree>
    <p:extLst>
      <p:ext uri="{BB962C8B-B14F-4D97-AF65-F5344CB8AC3E}">
        <p14:creationId xmlns:p14="http://schemas.microsoft.com/office/powerpoint/2010/main" val="7663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F898-FE36-0CF9-02F2-B44E2FA4B95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753D2D9-A48E-2BE8-DF8F-6C2404604CED}"/>
              </a:ext>
            </a:extLst>
          </p:cNvPr>
          <p:cNvSpPr txBox="1">
            <a:spLocks/>
          </p:cNvSpPr>
          <p:nvPr/>
        </p:nvSpPr>
        <p:spPr>
          <a:xfrm>
            <a:off x="1747105" y="616855"/>
            <a:ext cx="8911687" cy="69759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chemeClr val="tx1"/>
                </a:solidFill>
              </a:rPr>
              <a:t>Lanzamiento del Producto</a:t>
            </a:r>
            <a:endParaRPr lang="en-IE" dirty="0">
              <a:solidFill>
                <a:schemeClr val="tx1"/>
              </a:solidFill>
            </a:endParaRPr>
          </a:p>
        </p:txBody>
      </p:sp>
      <p:pic>
        <p:nvPicPr>
          <p:cNvPr id="3" name="Picture 2">
            <a:extLst>
              <a:ext uri="{FF2B5EF4-FFF2-40B4-BE49-F238E27FC236}">
                <a16:creationId xmlns:a16="http://schemas.microsoft.com/office/drawing/2014/main" id="{A155C973-BF5E-76E8-1D86-AA642A8D7977}"/>
              </a:ext>
            </a:extLst>
          </p:cNvPr>
          <p:cNvPicPr>
            <a:picLocks noChangeAspect="1"/>
          </p:cNvPicPr>
          <p:nvPr/>
        </p:nvPicPr>
        <p:blipFill>
          <a:blip r:embed="rId3"/>
          <a:stretch>
            <a:fillRect/>
          </a:stretch>
        </p:blipFill>
        <p:spPr>
          <a:xfrm>
            <a:off x="0" y="1314450"/>
            <a:ext cx="12192000" cy="5803244"/>
          </a:xfrm>
          <a:prstGeom prst="rect">
            <a:avLst/>
          </a:prstGeom>
        </p:spPr>
      </p:pic>
    </p:spTree>
    <p:extLst>
      <p:ext uri="{BB962C8B-B14F-4D97-AF65-F5344CB8AC3E}">
        <p14:creationId xmlns:p14="http://schemas.microsoft.com/office/powerpoint/2010/main" val="2661261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F3F45-248D-521A-1A37-3A3FA9695B4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320E9F4-7D0A-A46B-017A-F0E44EAD6611}"/>
              </a:ext>
            </a:extLst>
          </p:cNvPr>
          <p:cNvSpPr txBox="1">
            <a:spLocks/>
          </p:cNvSpPr>
          <p:nvPr/>
        </p:nvSpPr>
        <p:spPr>
          <a:xfrm>
            <a:off x="1747105" y="616855"/>
            <a:ext cx="8911687" cy="69759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chemeClr val="tx1"/>
                </a:solidFill>
              </a:rPr>
              <a:t>Lanzamiento del Producto</a:t>
            </a:r>
            <a:endParaRPr lang="en-IE" dirty="0">
              <a:solidFill>
                <a:schemeClr val="tx1"/>
              </a:solidFill>
            </a:endParaRPr>
          </a:p>
        </p:txBody>
      </p:sp>
      <p:pic>
        <p:nvPicPr>
          <p:cNvPr id="5" name="Picture 4">
            <a:extLst>
              <a:ext uri="{FF2B5EF4-FFF2-40B4-BE49-F238E27FC236}">
                <a16:creationId xmlns:a16="http://schemas.microsoft.com/office/drawing/2014/main" id="{B6395F63-326A-08CF-300C-01F99ADFA094}"/>
              </a:ext>
            </a:extLst>
          </p:cNvPr>
          <p:cNvPicPr>
            <a:picLocks noChangeAspect="1"/>
          </p:cNvPicPr>
          <p:nvPr/>
        </p:nvPicPr>
        <p:blipFill>
          <a:blip r:embed="rId3"/>
          <a:stretch>
            <a:fillRect/>
          </a:stretch>
        </p:blipFill>
        <p:spPr>
          <a:xfrm>
            <a:off x="821055" y="1314450"/>
            <a:ext cx="10549890" cy="5472065"/>
          </a:xfrm>
          <a:prstGeom prst="rect">
            <a:avLst/>
          </a:prstGeom>
        </p:spPr>
      </p:pic>
    </p:spTree>
    <p:extLst>
      <p:ext uri="{BB962C8B-B14F-4D97-AF65-F5344CB8AC3E}">
        <p14:creationId xmlns:p14="http://schemas.microsoft.com/office/powerpoint/2010/main" val="2708031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7D9E8-61C0-FF94-0C2D-363640B33BC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61CBDD6-2964-9FDF-E741-3E06AAB5C4C8}"/>
              </a:ext>
            </a:extLst>
          </p:cNvPr>
          <p:cNvSpPr txBox="1">
            <a:spLocks/>
          </p:cNvSpPr>
          <p:nvPr/>
        </p:nvSpPr>
        <p:spPr>
          <a:xfrm>
            <a:off x="1747105" y="616855"/>
            <a:ext cx="8911687" cy="69759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chemeClr val="tx1"/>
                </a:solidFill>
              </a:rPr>
              <a:t>Lanzamiento del Producto</a:t>
            </a:r>
            <a:endParaRPr lang="en-IE" dirty="0">
              <a:solidFill>
                <a:schemeClr val="tx1"/>
              </a:solidFill>
            </a:endParaRPr>
          </a:p>
        </p:txBody>
      </p:sp>
      <p:pic>
        <p:nvPicPr>
          <p:cNvPr id="3" name="Picture 2">
            <a:extLst>
              <a:ext uri="{FF2B5EF4-FFF2-40B4-BE49-F238E27FC236}">
                <a16:creationId xmlns:a16="http://schemas.microsoft.com/office/drawing/2014/main" id="{BD5DCBD1-049C-0A0C-62E6-A0E110C400E8}"/>
              </a:ext>
            </a:extLst>
          </p:cNvPr>
          <p:cNvPicPr>
            <a:picLocks noChangeAspect="1"/>
          </p:cNvPicPr>
          <p:nvPr/>
        </p:nvPicPr>
        <p:blipFill>
          <a:blip r:embed="rId3"/>
          <a:stretch>
            <a:fillRect/>
          </a:stretch>
        </p:blipFill>
        <p:spPr>
          <a:xfrm>
            <a:off x="302315" y="1501094"/>
            <a:ext cx="11704236" cy="5356906"/>
          </a:xfrm>
          <a:prstGeom prst="rect">
            <a:avLst/>
          </a:prstGeom>
        </p:spPr>
      </p:pic>
    </p:spTree>
    <p:extLst>
      <p:ext uri="{BB962C8B-B14F-4D97-AF65-F5344CB8AC3E}">
        <p14:creationId xmlns:p14="http://schemas.microsoft.com/office/powerpoint/2010/main" val="1195294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06409-1973-9791-384E-6FD1BFA5772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11F7881-4F8E-3628-D98B-62806CEC4302}"/>
              </a:ext>
            </a:extLst>
          </p:cNvPr>
          <p:cNvSpPr txBox="1">
            <a:spLocks/>
          </p:cNvSpPr>
          <p:nvPr/>
        </p:nvSpPr>
        <p:spPr>
          <a:xfrm>
            <a:off x="1747105" y="616855"/>
            <a:ext cx="8911687" cy="69759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chemeClr val="tx1"/>
                </a:solidFill>
              </a:rPr>
              <a:t>Lanzamiento del Producto</a:t>
            </a:r>
            <a:endParaRPr lang="en-IE" dirty="0">
              <a:solidFill>
                <a:schemeClr val="tx1"/>
              </a:solidFill>
            </a:endParaRPr>
          </a:p>
        </p:txBody>
      </p:sp>
      <p:pic>
        <p:nvPicPr>
          <p:cNvPr id="5" name="Picture 4">
            <a:extLst>
              <a:ext uri="{FF2B5EF4-FFF2-40B4-BE49-F238E27FC236}">
                <a16:creationId xmlns:a16="http://schemas.microsoft.com/office/drawing/2014/main" id="{3C8021EB-65C8-4BD2-7F07-D7BC6DFBA54F}"/>
              </a:ext>
            </a:extLst>
          </p:cNvPr>
          <p:cNvPicPr>
            <a:picLocks noChangeAspect="1"/>
          </p:cNvPicPr>
          <p:nvPr/>
        </p:nvPicPr>
        <p:blipFill>
          <a:blip r:embed="rId3"/>
          <a:stretch>
            <a:fillRect/>
          </a:stretch>
        </p:blipFill>
        <p:spPr>
          <a:xfrm>
            <a:off x="1315841" y="1314450"/>
            <a:ext cx="9560318" cy="5536615"/>
          </a:xfrm>
          <a:prstGeom prst="rect">
            <a:avLst/>
          </a:prstGeom>
        </p:spPr>
      </p:pic>
    </p:spTree>
    <p:extLst>
      <p:ext uri="{BB962C8B-B14F-4D97-AF65-F5344CB8AC3E}">
        <p14:creationId xmlns:p14="http://schemas.microsoft.com/office/powerpoint/2010/main" val="2748634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2E0F2-D8D7-4E80-CDA9-51F32B5A9A2A}"/>
              </a:ext>
            </a:extLst>
          </p:cNvPr>
          <p:cNvSpPr>
            <a:spLocks noGrp="1"/>
          </p:cNvSpPr>
          <p:nvPr>
            <p:ph type="title"/>
          </p:nvPr>
        </p:nvSpPr>
        <p:spPr>
          <a:xfrm>
            <a:off x="1747105" y="616855"/>
            <a:ext cx="8911687" cy="697595"/>
          </a:xfrm>
        </p:spPr>
        <p:txBody>
          <a:bodyPr/>
          <a:lstStyle/>
          <a:p>
            <a:r>
              <a:rPr lang="es-ES" dirty="0"/>
              <a:t>Cambios realizados</a:t>
            </a:r>
            <a:endParaRPr lang="en-IE" dirty="0"/>
          </a:p>
        </p:txBody>
      </p:sp>
      <p:sp>
        <p:nvSpPr>
          <p:cNvPr id="6" name="Content Placeholder 2">
            <a:extLst>
              <a:ext uri="{FF2B5EF4-FFF2-40B4-BE49-F238E27FC236}">
                <a16:creationId xmlns:a16="http://schemas.microsoft.com/office/drawing/2014/main" id="{15A84B7C-2B2F-0240-993B-5332F6859BBC}"/>
              </a:ext>
            </a:extLst>
          </p:cNvPr>
          <p:cNvSpPr>
            <a:spLocks noGrp="1"/>
          </p:cNvSpPr>
          <p:nvPr>
            <p:ph idx="1"/>
          </p:nvPr>
        </p:nvSpPr>
        <p:spPr>
          <a:xfrm>
            <a:off x="1880552" y="2202180"/>
            <a:ext cx="4988878" cy="3158490"/>
          </a:xfrm>
        </p:spPr>
        <p:txBody>
          <a:bodyPr>
            <a:normAutofit/>
          </a:bodyPr>
          <a:lstStyle/>
          <a:p>
            <a:r>
              <a:rPr lang="es-ES" sz="2800" kern="100" dirty="0">
                <a:effectLst/>
                <a:latin typeface="Arial" panose="020B0604020202020204" pitchFamily="34" charset="0"/>
                <a:ea typeface="Calibri" panose="020F0502020204030204" pitchFamily="34" charset="0"/>
                <a:cs typeface="Arial" panose="020B0604020202020204" pitchFamily="34" charset="0"/>
              </a:rPr>
              <a:t>Se implementó la pantalla “Registrarse”, la cual no estaba terminada del todo, a pesar de estar diseñada en los bocetos de papel.</a:t>
            </a:r>
            <a:endParaRPr lang="en-IE" sz="2800" kern="100" dirty="0">
              <a:effectLst/>
              <a:latin typeface="Arial" panose="020B0604020202020204" pitchFamily="34" charset="0"/>
              <a:ea typeface="Calibri" panose="020F0502020204030204" pitchFamily="34" charset="0"/>
              <a:cs typeface="Arial" panose="020B0604020202020204" pitchFamily="34" charset="0"/>
            </a:endParaRPr>
          </a:p>
          <a:p>
            <a:endParaRPr lang="en-IE" sz="2400" dirty="0"/>
          </a:p>
        </p:txBody>
      </p:sp>
      <p:pic>
        <p:nvPicPr>
          <p:cNvPr id="7" name="Picture 6">
            <a:extLst>
              <a:ext uri="{FF2B5EF4-FFF2-40B4-BE49-F238E27FC236}">
                <a16:creationId xmlns:a16="http://schemas.microsoft.com/office/drawing/2014/main" id="{1F43FC91-2779-48A2-7DD1-8624ADAE19FC}"/>
              </a:ext>
            </a:extLst>
          </p:cNvPr>
          <p:cNvPicPr>
            <a:picLocks noChangeAspect="1"/>
          </p:cNvPicPr>
          <p:nvPr/>
        </p:nvPicPr>
        <p:blipFill>
          <a:blip r:embed="rId2"/>
          <a:stretch>
            <a:fillRect/>
          </a:stretch>
        </p:blipFill>
        <p:spPr>
          <a:xfrm>
            <a:off x="7546022" y="347510"/>
            <a:ext cx="2976731" cy="5893635"/>
          </a:xfrm>
          <a:prstGeom prst="rect">
            <a:avLst/>
          </a:prstGeom>
        </p:spPr>
      </p:pic>
    </p:spTree>
    <p:extLst>
      <p:ext uri="{BB962C8B-B14F-4D97-AF65-F5344CB8AC3E}">
        <p14:creationId xmlns:p14="http://schemas.microsoft.com/office/powerpoint/2010/main" val="2095684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8930D-C98C-1A42-959A-27F52E3F62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BBC250-2489-6FF2-4206-D0CDA88B69F2}"/>
              </a:ext>
            </a:extLst>
          </p:cNvPr>
          <p:cNvSpPr>
            <a:spLocks noGrp="1"/>
          </p:cNvSpPr>
          <p:nvPr>
            <p:ph type="title"/>
          </p:nvPr>
        </p:nvSpPr>
        <p:spPr>
          <a:xfrm>
            <a:off x="1747105" y="616855"/>
            <a:ext cx="8911687" cy="697595"/>
          </a:xfrm>
        </p:spPr>
        <p:txBody>
          <a:bodyPr/>
          <a:lstStyle/>
          <a:p>
            <a:r>
              <a:rPr lang="es-ES" dirty="0"/>
              <a:t>Cambios realizados</a:t>
            </a:r>
            <a:endParaRPr lang="en-IE" dirty="0"/>
          </a:p>
        </p:txBody>
      </p:sp>
      <p:sp>
        <p:nvSpPr>
          <p:cNvPr id="6" name="Content Placeholder 2">
            <a:extLst>
              <a:ext uri="{FF2B5EF4-FFF2-40B4-BE49-F238E27FC236}">
                <a16:creationId xmlns:a16="http://schemas.microsoft.com/office/drawing/2014/main" id="{FCDF4E13-9C5A-3CC5-37F5-4E6B6441C280}"/>
              </a:ext>
            </a:extLst>
          </p:cNvPr>
          <p:cNvSpPr>
            <a:spLocks noGrp="1"/>
          </p:cNvSpPr>
          <p:nvPr>
            <p:ph idx="1"/>
          </p:nvPr>
        </p:nvSpPr>
        <p:spPr>
          <a:xfrm>
            <a:off x="1533208" y="1722119"/>
            <a:ext cx="5061902" cy="4788369"/>
          </a:xfrm>
        </p:spPr>
        <p:txBody>
          <a:bodyPr>
            <a:normAutofit fontScale="92500" lnSpcReduction="10000"/>
          </a:bodyPr>
          <a:lstStyle/>
          <a:p>
            <a:pPr algn="just">
              <a:lnSpc>
                <a:spcPct val="107000"/>
              </a:lnSpc>
              <a:spcAft>
                <a:spcPts val="800"/>
              </a:spcAft>
            </a:pPr>
            <a:r>
              <a:rPr lang="es-ES" sz="2800" kern="100" dirty="0">
                <a:effectLst/>
                <a:latin typeface="Arial" panose="020B0604020202020204" pitchFamily="34" charset="0"/>
                <a:ea typeface="Calibri" panose="020F0502020204030204" pitchFamily="34" charset="0"/>
                <a:cs typeface="Arial" panose="020B0604020202020204" pitchFamily="34" charset="0"/>
              </a:rPr>
              <a:t>Se introdujeron datos reales en la pantalla resultante de una búsqueda de un producto específico para dar más claridad al usuario del objetivo de la aplicación al comparar los precios de forma ordenada según el valor de este en los distintos mercados, de igual forma en otros listados generados por la aplicación:</a:t>
            </a:r>
            <a:endParaRPr lang="en-IE" sz="2800" kern="100" dirty="0">
              <a:effectLst/>
              <a:latin typeface="Arial" panose="020B0604020202020204" pitchFamily="34" charset="0"/>
              <a:ea typeface="Calibri" panose="020F0502020204030204" pitchFamily="34" charset="0"/>
              <a:cs typeface="Arial" panose="020B0604020202020204" pitchFamily="34" charset="0"/>
            </a:endParaRPr>
          </a:p>
          <a:p>
            <a:endParaRPr lang="en-IE" sz="2400" dirty="0"/>
          </a:p>
        </p:txBody>
      </p:sp>
      <p:pic>
        <p:nvPicPr>
          <p:cNvPr id="5" name="Picture 4">
            <a:extLst>
              <a:ext uri="{FF2B5EF4-FFF2-40B4-BE49-F238E27FC236}">
                <a16:creationId xmlns:a16="http://schemas.microsoft.com/office/drawing/2014/main" id="{A14DDA8C-D126-76F8-2E42-E911615B4FA8}"/>
              </a:ext>
            </a:extLst>
          </p:cNvPr>
          <p:cNvPicPr>
            <a:picLocks noChangeAspect="1"/>
          </p:cNvPicPr>
          <p:nvPr/>
        </p:nvPicPr>
        <p:blipFill>
          <a:blip r:embed="rId2"/>
          <a:stretch>
            <a:fillRect/>
          </a:stretch>
        </p:blipFill>
        <p:spPr>
          <a:xfrm>
            <a:off x="7606445" y="486327"/>
            <a:ext cx="2838450" cy="5754818"/>
          </a:xfrm>
          <a:prstGeom prst="rect">
            <a:avLst/>
          </a:prstGeom>
        </p:spPr>
      </p:pic>
    </p:spTree>
    <p:extLst>
      <p:ext uri="{BB962C8B-B14F-4D97-AF65-F5344CB8AC3E}">
        <p14:creationId xmlns:p14="http://schemas.microsoft.com/office/powerpoint/2010/main" val="2873169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E039C-EB8F-589F-27A7-7BA7244C9A7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BA4EE9-80DB-6552-99C2-2E8B0D3CBC1F}"/>
              </a:ext>
            </a:extLst>
          </p:cNvPr>
          <p:cNvSpPr>
            <a:spLocks noGrp="1"/>
          </p:cNvSpPr>
          <p:nvPr>
            <p:ph idx="1"/>
          </p:nvPr>
        </p:nvSpPr>
        <p:spPr>
          <a:xfrm>
            <a:off x="2630488" y="2388505"/>
            <a:ext cx="8028304" cy="3326495"/>
          </a:xfrm>
        </p:spPr>
        <p:txBody>
          <a:bodyPr>
            <a:normAutofit/>
          </a:bodyPr>
          <a:lstStyle/>
          <a:p>
            <a:r>
              <a:rPr lang="es-ES" sz="3200" dirty="0">
                <a:solidFill>
                  <a:schemeClr val="tx1"/>
                </a:solidFill>
                <a:effectLst/>
                <a:latin typeface="Helvetica Neue"/>
                <a:ea typeface="MS Mincho" panose="02020609040205080304" pitchFamily="49" charset="-128"/>
                <a:cs typeface="Times New Roman" panose="02020603050405020304" pitchFamily="18" charset="0"/>
              </a:rPr>
              <a:t>Pruebas con usuarios</a:t>
            </a:r>
          </a:p>
          <a:p>
            <a:r>
              <a:rPr lang="es-ES" sz="3200" dirty="0">
                <a:solidFill>
                  <a:schemeClr val="tx1"/>
                </a:solidFill>
                <a:latin typeface="Helvetica Neue"/>
                <a:ea typeface="MS Mincho" panose="02020609040205080304" pitchFamily="49" charset="-128"/>
                <a:cs typeface="Times New Roman" panose="02020603050405020304" pitchFamily="18" charset="0"/>
              </a:rPr>
              <a:t>Lanzamiento del producto</a:t>
            </a:r>
          </a:p>
          <a:p>
            <a:r>
              <a:rPr lang="es-ES" sz="3200" dirty="0">
                <a:solidFill>
                  <a:schemeClr val="tx1"/>
                </a:solidFill>
                <a:latin typeface="Helvetica Neue"/>
                <a:ea typeface="MS Mincho" panose="02020609040205080304" pitchFamily="49" charset="-128"/>
                <a:cs typeface="Times New Roman" panose="02020603050405020304" pitchFamily="18" charset="0"/>
              </a:rPr>
              <a:t>Cambios realizados a los prototipos</a:t>
            </a:r>
          </a:p>
          <a:p>
            <a:r>
              <a:rPr lang="es-ES" sz="3200" dirty="0">
                <a:solidFill>
                  <a:schemeClr val="tx1"/>
                </a:solidFill>
                <a:latin typeface="Helvetica Neue"/>
                <a:ea typeface="MS Mincho" panose="02020609040205080304" pitchFamily="49" charset="-128"/>
                <a:cs typeface="Times New Roman" panose="02020603050405020304" pitchFamily="18" charset="0"/>
              </a:rPr>
              <a:t>Repositorio</a:t>
            </a:r>
            <a:endParaRPr lang="en-IE" sz="3200" dirty="0">
              <a:solidFill>
                <a:schemeClr val="tx1"/>
              </a:solidFill>
            </a:endParaRPr>
          </a:p>
        </p:txBody>
      </p:sp>
      <p:sp>
        <p:nvSpPr>
          <p:cNvPr id="4" name="Title 1">
            <a:extLst>
              <a:ext uri="{FF2B5EF4-FFF2-40B4-BE49-F238E27FC236}">
                <a16:creationId xmlns:a16="http://schemas.microsoft.com/office/drawing/2014/main" id="{39358094-BEBE-FA29-DD65-FFB3C6189476}"/>
              </a:ext>
            </a:extLst>
          </p:cNvPr>
          <p:cNvSpPr txBox="1">
            <a:spLocks/>
          </p:cNvSpPr>
          <p:nvPr/>
        </p:nvSpPr>
        <p:spPr>
          <a:xfrm>
            <a:off x="1747105" y="616855"/>
            <a:ext cx="8911687" cy="69759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chemeClr val="tx1"/>
                </a:solidFill>
              </a:rPr>
              <a:t>Contenido</a:t>
            </a:r>
            <a:endParaRPr lang="en-IE" dirty="0">
              <a:solidFill>
                <a:schemeClr val="tx1"/>
              </a:solidFill>
            </a:endParaRPr>
          </a:p>
        </p:txBody>
      </p:sp>
    </p:spTree>
    <p:extLst>
      <p:ext uri="{BB962C8B-B14F-4D97-AF65-F5344CB8AC3E}">
        <p14:creationId xmlns:p14="http://schemas.microsoft.com/office/powerpoint/2010/main" val="2272679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B01E2-FF32-DD4F-793D-3796174222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5F6CB0-7F0C-6AED-FBEB-6F209E5E9FEA}"/>
              </a:ext>
            </a:extLst>
          </p:cNvPr>
          <p:cNvSpPr>
            <a:spLocks noGrp="1"/>
          </p:cNvSpPr>
          <p:nvPr>
            <p:ph type="title"/>
          </p:nvPr>
        </p:nvSpPr>
        <p:spPr>
          <a:xfrm>
            <a:off x="1747105" y="616855"/>
            <a:ext cx="8911687" cy="697595"/>
          </a:xfrm>
        </p:spPr>
        <p:txBody>
          <a:bodyPr/>
          <a:lstStyle/>
          <a:p>
            <a:r>
              <a:rPr lang="es-ES" dirty="0"/>
              <a:t>Cambios realizados</a:t>
            </a:r>
            <a:endParaRPr lang="en-IE" dirty="0"/>
          </a:p>
        </p:txBody>
      </p:sp>
      <p:sp>
        <p:nvSpPr>
          <p:cNvPr id="6" name="Content Placeholder 2">
            <a:extLst>
              <a:ext uri="{FF2B5EF4-FFF2-40B4-BE49-F238E27FC236}">
                <a16:creationId xmlns:a16="http://schemas.microsoft.com/office/drawing/2014/main" id="{499B7D0C-7DEF-8FAF-56DC-2620A95D54F2}"/>
              </a:ext>
            </a:extLst>
          </p:cNvPr>
          <p:cNvSpPr>
            <a:spLocks noGrp="1"/>
          </p:cNvSpPr>
          <p:nvPr>
            <p:ph idx="1"/>
          </p:nvPr>
        </p:nvSpPr>
        <p:spPr>
          <a:xfrm>
            <a:off x="1880552" y="2202180"/>
            <a:ext cx="4988878" cy="3158490"/>
          </a:xfrm>
        </p:spPr>
        <p:txBody>
          <a:bodyPr>
            <a:normAutofit/>
          </a:bodyPr>
          <a:lstStyle/>
          <a:p>
            <a:r>
              <a:rPr lang="es-ES" sz="2800" dirty="0">
                <a:effectLst/>
                <a:latin typeface="Arial" panose="020B0604020202020204" pitchFamily="34" charset="0"/>
                <a:ea typeface="Calibri" panose="020F0502020204030204" pitchFamily="34" charset="0"/>
              </a:rPr>
              <a:t>Se rediseño la pantalla de “Perfil de Usuario”, con el objetivo de mejorar la experiencia del usuario y una mejor usabilidad</a:t>
            </a:r>
            <a:endParaRPr lang="en-IE" sz="2400" dirty="0"/>
          </a:p>
        </p:txBody>
      </p:sp>
      <p:pic>
        <p:nvPicPr>
          <p:cNvPr id="3" name="Picture 2" descr="A screenshot of a phone&#10;&#10;Description automatically generated">
            <a:extLst>
              <a:ext uri="{FF2B5EF4-FFF2-40B4-BE49-F238E27FC236}">
                <a16:creationId xmlns:a16="http://schemas.microsoft.com/office/drawing/2014/main" id="{3D395783-FEC5-520C-0B9A-F70C657157CC}"/>
              </a:ext>
            </a:extLst>
          </p:cNvPr>
          <p:cNvPicPr>
            <a:picLocks noChangeAspect="1"/>
          </p:cNvPicPr>
          <p:nvPr/>
        </p:nvPicPr>
        <p:blipFill>
          <a:blip r:embed="rId2"/>
          <a:stretch>
            <a:fillRect/>
          </a:stretch>
        </p:blipFill>
        <p:spPr>
          <a:xfrm>
            <a:off x="7509510" y="616855"/>
            <a:ext cx="2886392" cy="5878901"/>
          </a:xfrm>
          <a:prstGeom prst="rect">
            <a:avLst/>
          </a:prstGeom>
        </p:spPr>
      </p:pic>
    </p:spTree>
    <p:extLst>
      <p:ext uri="{BB962C8B-B14F-4D97-AF65-F5344CB8AC3E}">
        <p14:creationId xmlns:p14="http://schemas.microsoft.com/office/powerpoint/2010/main" val="2578329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9264C-E72F-CD5D-4014-53C6C4E99D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A87ACC-9329-AEBB-E0D7-F3EFB5A08480}"/>
              </a:ext>
            </a:extLst>
          </p:cNvPr>
          <p:cNvSpPr>
            <a:spLocks noGrp="1"/>
          </p:cNvSpPr>
          <p:nvPr>
            <p:ph type="title"/>
          </p:nvPr>
        </p:nvSpPr>
        <p:spPr>
          <a:xfrm>
            <a:off x="1747105" y="616855"/>
            <a:ext cx="8911687" cy="697595"/>
          </a:xfrm>
        </p:spPr>
        <p:txBody>
          <a:bodyPr/>
          <a:lstStyle/>
          <a:p>
            <a:r>
              <a:rPr lang="es-ES" dirty="0"/>
              <a:t>Cambios realizados</a:t>
            </a:r>
            <a:endParaRPr lang="en-IE" dirty="0"/>
          </a:p>
        </p:txBody>
      </p:sp>
      <p:sp>
        <p:nvSpPr>
          <p:cNvPr id="6" name="Content Placeholder 2">
            <a:extLst>
              <a:ext uri="{FF2B5EF4-FFF2-40B4-BE49-F238E27FC236}">
                <a16:creationId xmlns:a16="http://schemas.microsoft.com/office/drawing/2014/main" id="{1CDEDFCE-1F81-A11C-A15C-5B4C45B1021A}"/>
              </a:ext>
            </a:extLst>
          </p:cNvPr>
          <p:cNvSpPr>
            <a:spLocks noGrp="1"/>
          </p:cNvSpPr>
          <p:nvPr>
            <p:ph idx="1"/>
          </p:nvPr>
        </p:nvSpPr>
        <p:spPr>
          <a:xfrm>
            <a:off x="1880552" y="2202179"/>
            <a:ext cx="4988878" cy="4038965"/>
          </a:xfrm>
        </p:spPr>
        <p:txBody>
          <a:bodyPr>
            <a:normAutofit fontScale="92500"/>
          </a:bodyPr>
          <a:lstStyle/>
          <a:p>
            <a:pPr algn="just">
              <a:lnSpc>
                <a:spcPct val="107000"/>
              </a:lnSpc>
              <a:spcAft>
                <a:spcPts val="800"/>
              </a:spcAft>
            </a:pPr>
            <a:r>
              <a:rPr lang="es-ES" sz="2800" kern="100" dirty="0">
                <a:effectLst/>
                <a:latin typeface="Arial" panose="020B0604020202020204" pitchFamily="34" charset="0"/>
                <a:ea typeface="Calibri" panose="020F0502020204030204" pitchFamily="34" charset="0"/>
                <a:cs typeface="Times New Roman" panose="02020603050405020304" pitchFamily="18" charset="0"/>
              </a:rPr>
              <a:t>Se reflejó un ejemplo real de cómo se mostraría la pantalla con los datos de un producto especifico al seleccionar este en el listado de productos que se muestran al realizar una búsqueda. En esta pantalla se sustituyó el botón del “Menú” por el de “Ir atrás”. </a:t>
            </a:r>
            <a:endParaRPr lang="en-IE"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E" sz="2400" dirty="0"/>
          </a:p>
        </p:txBody>
      </p:sp>
      <p:pic>
        <p:nvPicPr>
          <p:cNvPr id="3" name="Picture 2">
            <a:extLst>
              <a:ext uri="{FF2B5EF4-FFF2-40B4-BE49-F238E27FC236}">
                <a16:creationId xmlns:a16="http://schemas.microsoft.com/office/drawing/2014/main" id="{706722ED-9847-6197-1DA9-C5E6F1C6A8C3}"/>
              </a:ext>
            </a:extLst>
          </p:cNvPr>
          <p:cNvPicPr>
            <a:picLocks noChangeAspect="1"/>
          </p:cNvPicPr>
          <p:nvPr/>
        </p:nvPicPr>
        <p:blipFill>
          <a:blip r:embed="rId2"/>
          <a:stretch>
            <a:fillRect/>
          </a:stretch>
        </p:blipFill>
        <p:spPr>
          <a:xfrm>
            <a:off x="7740332" y="580500"/>
            <a:ext cx="2827020" cy="5697000"/>
          </a:xfrm>
          <a:prstGeom prst="rect">
            <a:avLst/>
          </a:prstGeom>
        </p:spPr>
      </p:pic>
    </p:spTree>
    <p:extLst>
      <p:ext uri="{BB962C8B-B14F-4D97-AF65-F5344CB8AC3E}">
        <p14:creationId xmlns:p14="http://schemas.microsoft.com/office/powerpoint/2010/main" val="4033313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78EA5-77F0-EA43-58C3-1255D68A4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A48D9F-AD1A-C1AD-E064-AFC74A6CB885}"/>
              </a:ext>
            </a:extLst>
          </p:cNvPr>
          <p:cNvSpPr>
            <a:spLocks noGrp="1"/>
          </p:cNvSpPr>
          <p:nvPr>
            <p:ph type="title"/>
          </p:nvPr>
        </p:nvSpPr>
        <p:spPr>
          <a:xfrm>
            <a:off x="1747105" y="616855"/>
            <a:ext cx="8911687" cy="697595"/>
          </a:xfrm>
        </p:spPr>
        <p:txBody>
          <a:bodyPr/>
          <a:lstStyle/>
          <a:p>
            <a:r>
              <a:rPr lang="es-ES" dirty="0"/>
              <a:t>Cambios realizados</a:t>
            </a:r>
            <a:endParaRPr lang="en-IE" dirty="0"/>
          </a:p>
        </p:txBody>
      </p:sp>
      <p:sp>
        <p:nvSpPr>
          <p:cNvPr id="6" name="Content Placeholder 2">
            <a:extLst>
              <a:ext uri="{FF2B5EF4-FFF2-40B4-BE49-F238E27FC236}">
                <a16:creationId xmlns:a16="http://schemas.microsoft.com/office/drawing/2014/main" id="{95EE257C-29E5-9C69-3CAC-9323803AAC73}"/>
              </a:ext>
            </a:extLst>
          </p:cNvPr>
          <p:cNvSpPr>
            <a:spLocks noGrp="1"/>
          </p:cNvSpPr>
          <p:nvPr>
            <p:ph idx="1"/>
          </p:nvPr>
        </p:nvSpPr>
        <p:spPr>
          <a:xfrm>
            <a:off x="1149032" y="1756410"/>
            <a:ext cx="5171758" cy="4175760"/>
          </a:xfrm>
        </p:spPr>
        <p:txBody>
          <a:bodyPr>
            <a:normAutofit fontScale="85000" lnSpcReduction="10000"/>
          </a:bodyPr>
          <a:lstStyle/>
          <a:p>
            <a:pPr algn="just">
              <a:lnSpc>
                <a:spcPct val="107000"/>
              </a:lnSpc>
              <a:spcAft>
                <a:spcPts val="800"/>
              </a:spcAft>
            </a:pPr>
            <a:r>
              <a:rPr lang="es-ES" sz="2800" kern="100" dirty="0">
                <a:effectLst/>
                <a:latin typeface="Arial" panose="020B0604020202020204" pitchFamily="34" charset="0"/>
                <a:ea typeface="Calibri" panose="020F0502020204030204" pitchFamily="34" charset="0"/>
                <a:cs typeface="Arial" panose="020B0604020202020204" pitchFamily="34" charset="0"/>
              </a:rPr>
              <a:t>Al seleccionar la opción de modificar un producto se mostraba un listado del producto filtrado para seleccionar mediante el </a:t>
            </a:r>
            <a:r>
              <a:rPr lang="es-ES" sz="2800" kern="100" dirty="0" err="1">
                <a:effectLst/>
                <a:latin typeface="Arial" panose="020B0604020202020204" pitchFamily="34" charset="0"/>
                <a:ea typeface="Calibri" panose="020F0502020204030204" pitchFamily="34" charset="0"/>
                <a:cs typeface="Arial" panose="020B0604020202020204" pitchFamily="34" charset="0"/>
              </a:rPr>
              <a:t>checkbox</a:t>
            </a:r>
            <a:r>
              <a:rPr lang="es-ES" sz="2800" kern="100" dirty="0">
                <a:effectLst/>
                <a:latin typeface="Arial" panose="020B0604020202020204" pitchFamily="34" charset="0"/>
                <a:ea typeface="Calibri" panose="020F0502020204030204" pitchFamily="34" charset="0"/>
                <a:cs typeface="Arial" panose="020B0604020202020204" pitchFamily="34" charset="0"/>
              </a:rPr>
              <a:t> el producto de la lista al cual se le desean realizar modificaciones, en la pantalla se encuentra un botón “Modificar” para acceder a los datos del producto, el cual no estaba implementado.</a:t>
            </a:r>
            <a:endParaRPr lang="en-IE" sz="2800" kern="100" dirty="0">
              <a:effectLst/>
              <a:latin typeface="Arial" panose="020B0604020202020204" pitchFamily="34" charset="0"/>
              <a:ea typeface="Calibri" panose="020F0502020204030204" pitchFamily="34" charset="0"/>
              <a:cs typeface="Arial" panose="020B0604020202020204" pitchFamily="34" charset="0"/>
            </a:endParaRPr>
          </a:p>
          <a:p>
            <a:endParaRPr lang="en-IE" sz="3600" dirty="0"/>
          </a:p>
        </p:txBody>
      </p:sp>
      <p:pic>
        <p:nvPicPr>
          <p:cNvPr id="3" name="Picture 2" descr="A screenshot of a phone&#10;&#10;Description automatically generated">
            <a:extLst>
              <a:ext uri="{FF2B5EF4-FFF2-40B4-BE49-F238E27FC236}">
                <a16:creationId xmlns:a16="http://schemas.microsoft.com/office/drawing/2014/main" id="{BCEC3C6D-2BDA-352A-F3A4-A219F45519A2}"/>
              </a:ext>
            </a:extLst>
          </p:cNvPr>
          <p:cNvPicPr>
            <a:picLocks noChangeAspect="1"/>
          </p:cNvPicPr>
          <p:nvPr/>
        </p:nvPicPr>
        <p:blipFill>
          <a:blip r:embed="rId2"/>
          <a:stretch>
            <a:fillRect/>
          </a:stretch>
        </p:blipFill>
        <p:spPr>
          <a:xfrm>
            <a:off x="6574790" y="1200051"/>
            <a:ext cx="2500630" cy="5107133"/>
          </a:xfrm>
          <a:prstGeom prst="rect">
            <a:avLst/>
          </a:prstGeom>
        </p:spPr>
      </p:pic>
      <p:pic>
        <p:nvPicPr>
          <p:cNvPr id="4" name="Picture 3" descr="A screenshot of a phone&#10;&#10;Description automatically generated">
            <a:extLst>
              <a:ext uri="{FF2B5EF4-FFF2-40B4-BE49-F238E27FC236}">
                <a16:creationId xmlns:a16="http://schemas.microsoft.com/office/drawing/2014/main" id="{00EE02B7-4BB5-3CFC-A409-C9799B11150B}"/>
              </a:ext>
            </a:extLst>
          </p:cNvPr>
          <p:cNvPicPr>
            <a:picLocks noChangeAspect="1"/>
          </p:cNvPicPr>
          <p:nvPr/>
        </p:nvPicPr>
        <p:blipFill>
          <a:blip r:embed="rId3"/>
          <a:stretch>
            <a:fillRect/>
          </a:stretch>
        </p:blipFill>
        <p:spPr>
          <a:xfrm>
            <a:off x="9208322" y="1200050"/>
            <a:ext cx="2531240" cy="5107133"/>
          </a:xfrm>
          <a:prstGeom prst="rect">
            <a:avLst/>
          </a:prstGeom>
        </p:spPr>
      </p:pic>
    </p:spTree>
    <p:extLst>
      <p:ext uri="{BB962C8B-B14F-4D97-AF65-F5344CB8AC3E}">
        <p14:creationId xmlns:p14="http://schemas.microsoft.com/office/powerpoint/2010/main" val="289602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A4C55-3F2D-06CB-42B1-797D1E753F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651CE-E02D-1081-1865-606DAA71226D}"/>
              </a:ext>
            </a:extLst>
          </p:cNvPr>
          <p:cNvSpPr>
            <a:spLocks noGrp="1"/>
          </p:cNvSpPr>
          <p:nvPr>
            <p:ph type="title"/>
          </p:nvPr>
        </p:nvSpPr>
        <p:spPr>
          <a:xfrm>
            <a:off x="1747105" y="616855"/>
            <a:ext cx="8911687" cy="697595"/>
          </a:xfrm>
        </p:spPr>
        <p:txBody>
          <a:bodyPr/>
          <a:lstStyle/>
          <a:p>
            <a:r>
              <a:rPr lang="es-ES" dirty="0"/>
              <a:t>Cambios realizados</a:t>
            </a:r>
            <a:endParaRPr lang="en-IE" dirty="0"/>
          </a:p>
        </p:txBody>
      </p:sp>
      <p:sp>
        <p:nvSpPr>
          <p:cNvPr id="6" name="Content Placeholder 2">
            <a:extLst>
              <a:ext uri="{FF2B5EF4-FFF2-40B4-BE49-F238E27FC236}">
                <a16:creationId xmlns:a16="http://schemas.microsoft.com/office/drawing/2014/main" id="{F7830CDE-2E83-1589-31E7-A01041000C08}"/>
              </a:ext>
            </a:extLst>
          </p:cNvPr>
          <p:cNvSpPr>
            <a:spLocks noGrp="1"/>
          </p:cNvSpPr>
          <p:nvPr>
            <p:ph idx="1"/>
          </p:nvPr>
        </p:nvSpPr>
        <p:spPr>
          <a:xfrm>
            <a:off x="1880552" y="2276657"/>
            <a:ext cx="7949248" cy="697595"/>
          </a:xfrm>
        </p:spPr>
        <p:txBody>
          <a:bodyPr>
            <a:normAutofit/>
          </a:bodyPr>
          <a:lstStyle/>
          <a:p>
            <a:pPr>
              <a:lnSpc>
                <a:spcPct val="107000"/>
              </a:lnSpc>
              <a:spcAft>
                <a:spcPts val="800"/>
              </a:spcAft>
            </a:pPr>
            <a:r>
              <a:rPr lang="es-ES" sz="2800" kern="100" dirty="0">
                <a:effectLst/>
                <a:latin typeface="Arial" panose="020B0604020202020204" pitchFamily="34" charset="0"/>
                <a:ea typeface="Calibri" panose="020F0502020204030204" pitchFamily="34" charset="0"/>
                <a:cs typeface="Times New Roman" panose="02020603050405020304" pitchFamily="18" charset="0"/>
              </a:rPr>
              <a:t>Por último se cambió el logo de la aplicación.</a:t>
            </a:r>
            <a:endParaRPr lang="en-IE"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E" sz="3600" dirty="0"/>
          </a:p>
        </p:txBody>
      </p:sp>
      <p:pic>
        <p:nvPicPr>
          <p:cNvPr id="5" name="Picture 4" descr="A blue tag with black text&#10;&#10;Description automatically generated">
            <a:extLst>
              <a:ext uri="{FF2B5EF4-FFF2-40B4-BE49-F238E27FC236}">
                <a16:creationId xmlns:a16="http://schemas.microsoft.com/office/drawing/2014/main" id="{F164413A-576B-119B-B002-CD8B04DF35F4}"/>
              </a:ext>
            </a:extLst>
          </p:cNvPr>
          <p:cNvPicPr>
            <a:picLocks noChangeAspect="1"/>
          </p:cNvPicPr>
          <p:nvPr/>
        </p:nvPicPr>
        <p:blipFill rotWithShape="1">
          <a:blip r:embed="rId2">
            <a:extLst>
              <a:ext uri="{28A0092B-C50C-407E-A947-70E740481C1C}">
                <a14:useLocalDpi xmlns:a14="http://schemas.microsoft.com/office/drawing/2010/main" val="0"/>
              </a:ext>
            </a:extLst>
          </a:blip>
          <a:srcRect t="20656" b="18916"/>
          <a:stretch/>
        </p:blipFill>
        <p:spPr bwMode="auto">
          <a:xfrm>
            <a:off x="2871946" y="3291840"/>
            <a:ext cx="5460524" cy="25357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29852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5075CDF-2D66-7FA0-23A6-E99412521212}"/>
              </a:ext>
            </a:extLst>
          </p:cNvPr>
          <p:cNvSpPr>
            <a:spLocks noGrp="1"/>
          </p:cNvSpPr>
          <p:nvPr>
            <p:ph idx="1"/>
          </p:nvPr>
        </p:nvSpPr>
        <p:spPr>
          <a:xfrm>
            <a:off x="1356360" y="4069080"/>
            <a:ext cx="10835640" cy="2732135"/>
          </a:xfrm>
        </p:spPr>
        <p:txBody>
          <a:bodyPr>
            <a:normAutofit/>
          </a:bodyPr>
          <a:lstStyle/>
          <a:p>
            <a:pPr algn="just"/>
            <a:r>
              <a:rPr lang="es-ES_tradnl" sz="1800" b="1" dirty="0">
                <a:solidFill>
                  <a:schemeClr val="tx1"/>
                </a:solidFill>
                <a:effectLst/>
                <a:latin typeface="Helvetica Neue"/>
                <a:ea typeface="MS Mincho" panose="02020609040205080304" pitchFamily="49" charset="-128"/>
                <a:cs typeface="Times New Roman" panose="02020603050405020304" pitchFamily="18" charset="0"/>
              </a:rPr>
              <a:t>Escenario</a:t>
            </a:r>
            <a:r>
              <a:rPr lang="es-ES_tradnl" sz="1800" dirty="0">
                <a:solidFill>
                  <a:schemeClr val="tx1"/>
                </a:solidFill>
                <a:effectLst/>
                <a:latin typeface="Helvetica Neue"/>
                <a:ea typeface="MS Mincho" panose="02020609040205080304" pitchFamily="49" charset="-128"/>
                <a:cs typeface="Times New Roman" panose="02020603050405020304" pitchFamily="18" charset="0"/>
              </a:rPr>
              <a:t>: </a:t>
            </a:r>
            <a:endParaRPr lang="en-IE" sz="18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p>
            <a:pPr marL="0" indent="0" algn="just">
              <a:buNone/>
            </a:pPr>
            <a:r>
              <a:rPr lang="es-ES" sz="2400" dirty="0">
                <a:solidFill>
                  <a:schemeClr val="tx1"/>
                </a:solidFill>
                <a:effectLst/>
                <a:latin typeface="Helvetica Neue"/>
                <a:ea typeface="MS Mincho" panose="02020609040205080304" pitchFamily="49" charset="-128"/>
                <a:cs typeface="Times New Roman" panose="02020603050405020304" pitchFamily="18" charset="0"/>
              </a:rPr>
              <a:t>Imagina que acabas de llegar a la ciudad de Granada, </a:t>
            </a:r>
            <a:r>
              <a:rPr lang="es-ES" sz="2400" dirty="0">
                <a:solidFill>
                  <a:schemeClr val="tx1"/>
                </a:solidFill>
                <a:latin typeface="Helvetica Neue"/>
                <a:ea typeface="MS Mincho" panose="02020609040205080304" pitchFamily="49" charset="-128"/>
                <a:cs typeface="Times New Roman" panose="02020603050405020304" pitchFamily="18" charset="0"/>
              </a:rPr>
              <a:t>c</a:t>
            </a:r>
            <a:r>
              <a:rPr lang="es-ES" sz="2400" dirty="0">
                <a:solidFill>
                  <a:schemeClr val="tx1"/>
                </a:solidFill>
                <a:effectLst/>
                <a:latin typeface="Helvetica Neue"/>
                <a:ea typeface="MS Mincho" panose="02020609040205080304" pitchFamily="49" charset="-128"/>
                <a:cs typeface="Times New Roman" panose="02020603050405020304" pitchFamily="18" charset="0"/>
              </a:rPr>
              <a:t>omo nuevo residente, estás interesado en encontrar las mejores ofertas y precios para equipar tu nuevo hogar o hacer la compra. Has escuchado sobre la aplicación "Más Barato Aquí", que te permite comparar precios de productos en diferentes tiendas de la ciudad. Hoy, te propusiste usar la aplicación para encontrar los mejores precios para algunos artículos que necesitas comprar.</a:t>
            </a:r>
            <a:endParaRPr lang="en-IE" sz="24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p>
            <a:pPr algn="just"/>
            <a:endParaRPr lang="en-IE" sz="2400" dirty="0">
              <a:solidFill>
                <a:schemeClr val="tx1"/>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B84A4B08-EE7A-2942-B5E3-4DDB65D59460}"/>
              </a:ext>
            </a:extLst>
          </p:cNvPr>
          <p:cNvSpPr>
            <a:spLocks noGrp="1"/>
          </p:cNvSpPr>
          <p:nvPr>
            <p:ph type="title"/>
          </p:nvPr>
        </p:nvSpPr>
        <p:spPr>
          <a:xfrm>
            <a:off x="1747105" y="616855"/>
            <a:ext cx="10084620" cy="697595"/>
          </a:xfrm>
        </p:spPr>
        <p:txBody>
          <a:bodyPr>
            <a:normAutofit/>
          </a:bodyPr>
          <a:lstStyle/>
          <a:p>
            <a:r>
              <a:rPr lang="es-ES" dirty="0">
                <a:solidFill>
                  <a:schemeClr val="tx1"/>
                </a:solidFill>
              </a:rPr>
              <a:t>Pruebas con usuarios (Recorridos cognitivos)</a:t>
            </a:r>
            <a:endParaRPr lang="en-IE" dirty="0">
              <a:solidFill>
                <a:schemeClr val="tx1"/>
              </a:solidFill>
            </a:endParaRPr>
          </a:p>
        </p:txBody>
      </p:sp>
      <p:pic>
        <p:nvPicPr>
          <p:cNvPr id="6" name="Picture 5">
            <a:extLst>
              <a:ext uri="{FF2B5EF4-FFF2-40B4-BE49-F238E27FC236}">
                <a16:creationId xmlns:a16="http://schemas.microsoft.com/office/drawing/2014/main" id="{6EFDE429-43BC-1A8A-C154-319983302DF8}"/>
              </a:ext>
            </a:extLst>
          </p:cNvPr>
          <p:cNvPicPr>
            <a:picLocks noChangeAspect="1"/>
          </p:cNvPicPr>
          <p:nvPr/>
        </p:nvPicPr>
        <p:blipFill>
          <a:blip r:embed="rId3"/>
          <a:stretch>
            <a:fillRect/>
          </a:stretch>
        </p:blipFill>
        <p:spPr>
          <a:xfrm>
            <a:off x="1268729" y="1829638"/>
            <a:ext cx="2251710" cy="1621383"/>
          </a:xfrm>
          <a:prstGeom prst="rect">
            <a:avLst/>
          </a:prstGeom>
        </p:spPr>
      </p:pic>
      <p:pic>
        <p:nvPicPr>
          <p:cNvPr id="7" name="Content Placeholder 5">
            <a:extLst>
              <a:ext uri="{FF2B5EF4-FFF2-40B4-BE49-F238E27FC236}">
                <a16:creationId xmlns:a16="http://schemas.microsoft.com/office/drawing/2014/main" id="{B36BC6EA-D7EB-38C1-8280-03D05B0AC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7302" y="1364209"/>
            <a:ext cx="2954423" cy="2526030"/>
          </a:xfrm>
          <a:prstGeom prst="rect">
            <a:avLst/>
          </a:prstGeom>
        </p:spPr>
      </p:pic>
      <p:pic>
        <p:nvPicPr>
          <p:cNvPr id="9" name="Picture 8" descr="A screenshot of a login screen&#10;&#10;Description automatically generated">
            <a:extLst>
              <a:ext uri="{FF2B5EF4-FFF2-40B4-BE49-F238E27FC236}">
                <a16:creationId xmlns:a16="http://schemas.microsoft.com/office/drawing/2014/main" id="{48FC2E32-423D-07C2-9961-199CF14467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3055" y="1577340"/>
            <a:ext cx="1041596" cy="2256791"/>
          </a:xfrm>
          <a:prstGeom prst="rect">
            <a:avLst/>
          </a:prstGeom>
        </p:spPr>
      </p:pic>
      <p:sp>
        <p:nvSpPr>
          <p:cNvPr id="10" name="Arrow: Right 9">
            <a:extLst>
              <a:ext uri="{FF2B5EF4-FFF2-40B4-BE49-F238E27FC236}">
                <a16:creationId xmlns:a16="http://schemas.microsoft.com/office/drawing/2014/main" id="{125E3833-E231-79A3-06B0-A1499093E671}"/>
              </a:ext>
            </a:extLst>
          </p:cNvPr>
          <p:cNvSpPr/>
          <p:nvPr/>
        </p:nvSpPr>
        <p:spPr>
          <a:xfrm>
            <a:off x="3783330" y="2394585"/>
            <a:ext cx="1208247" cy="54864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E"/>
          </a:p>
        </p:txBody>
      </p:sp>
      <p:sp>
        <p:nvSpPr>
          <p:cNvPr id="11" name="Arrow: Right 10">
            <a:extLst>
              <a:ext uri="{FF2B5EF4-FFF2-40B4-BE49-F238E27FC236}">
                <a16:creationId xmlns:a16="http://schemas.microsoft.com/office/drawing/2014/main" id="{4B0659F7-C56E-9EE3-91B5-06B85E62E3FB}"/>
              </a:ext>
            </a:extLst>
          </p:cNvPr>
          <p:cNvSpPr/>
          <p:nvPr/>
        </p:nvSpPr>
        <p:spPr>
          <a:xfrm>
            <a:off x="7197577" y="2400300"/>
            <a:ext cx="1208247" cy="54864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E"/>
          </a:p>
        </p:txBody>
      </p:sp>
    </p:spTree>
    <p:extLst>
      <p:ext uri="{BB962C8B-B14F-4D97-AF65-F5344CB8AC3E}">
        <p14:creationId xmlns:p14="http://schemas.microsoft.com/office/powerpoint/2010/main" val="1270629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2E0F2-D8D7-4E80-CDA9-51F32B5A9A2A}"/>
              </a:ext>
            </a:extLst>
          </p:cNvPr>
          <p:cNvSpPr>
            <a:spLocks noGrp="1"/>
          </p:cNvSpPr>
          <p:nvPr>
            <p:ph type="title"/>
          </p:nvPr>
        </p:nvSpPr>
        <p:spPr>
          <a:xfrm>
            <a:off x="1747105" y="616855"/>
            <a:ext cx="8911687" cy="697595"/>
          </a:xfrm>
        </p:spPr>
        <p:txBody>
          <a:bodyPr/>
          <a:lstStyle/>
          <a:p>
            <a:r>
              <a:rPr lang="es-ES" dirty="0">
                <a:solidFill>
                  <a:schemeClr val="tx1"/>
                </a:solidFill>
              </a:rPr>
              <a:t>Pruebas con usuarios</a:t>
            </a:r>
            <a:endParaRPr lang="en-IE" dirty="0">
              <a:solidFill>
                <a:schemeClr val="tx1"/>
              </a:solidFill>
            </a:endParaRPr>
          </a:p>
        </p:txBody>
      </p:sp>
      <p:sp>
        <p:nvSpPr>
          <p:cNvPr id="4" name="Content Placeholder 3">
            <a:extLst>
              <a:ext uri="{FF2B5EF4-FFF2-40B4-BE49-F238E27FC236}">
                <a16:creationId xmlns:a16="http://schemas.microsoft.com/office/drawing/2014/main" id="{9C532FFF-9E43-C71C-1E65-380AFE5382B2}"/>
              </a:ext>
            </a:extLst>
          </p:cNvPr>
          <p:cNvSpPr>
            <a:spLocks noGrp="1"/>
          </p:cNvSpPr>
          <p:nvPr>
            <p:ph idx="1"/>
          </p:nvPr>
        </p:nvSpPr>
        <p:spPr/>
        <p:txBody>
          <a:bodyPr/>
          <a:lstStyle/>
          <a:p>
            <a:endParaRPr lang="en-IE"/>
          </a:p>
        </p:txBody>
      </p:sp>
      <p:pic>
        <p:nvPicPr>
          <p:cNvPr id="8" name="Picture 7">
            <a:extLst>
              <a:ext uri="{FF2B5EF4-FFF2-40B4-BE49-F238E27FC236}">
                <a16:creationId xmlns:a16="http://schemas.microsoft.com/office/drawing/2014/main" id="{0E268F04-3A6D-701A-42D2-B57914DD68DD}"/>
              </a:ext>
            </a:extLst>
          </p:cNvPr>
          <p:cNvPicPr>
            <a:picLocks noChangeAspect="1"/>
          </p:cNvPicPr>
          <p:nvPr/>
        </p:nvPicPr>
        <p:blipFill>
          <a:blip r:embed="rId2"/>
          <a:stretch>
            <a:fillRect/>
          </a:stretch>
        </p:blipFill>
        <p:spPr>
          <a:xfrm>
            <a:off x="2158488" y="1137310"/>
            <a:ext cx="9776848" cy="5541601"/>
          </a:xfrm>
          <a:prstGeom prst="rect">
            <a:avLst/>
          </a:prstGeom>
        </p:spPr>
      </p:pic>
    </p:spTree>
    <p:extLst>
      <p:ext uri="{BB962C8B-B14F-4D97-AF65-F5344CB8AC3E}">
        <p14:creationId xmlns:p14="http://schemas.microsoft.com/office/powerpoint/2010/main" val="1955427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8DC6CC-E299-059B-F01F-802957E62626}"/>
              </a:ext>
            </a:extLst>
          </p:cNvPr>
          <p:cNvPicPr>
            <a:picLocks noChangeAspect="1"/>
          </p:cNvPicPr>
          <p:nvPr/>
        </p:nvPicPr>
        <p:blipFill>
          <a:blip r:embed="rId2"/>
          <a:stretch>
            <a:fillRect/>
          </a:stretch>
        </p:blipFill>
        <p:spPr>
          <a:xfrm>
            <a:off x="3174070" y="1188720"/>
            <a:ext cx="7484722" cy="5510637"/>
          </a:xfrm>
          <a:prstGeom prst="rect">
            <a:avLst/>
          </a:prstGeom>
        </p:spPr>
      </p:pic>
      <p:sp>
        <p:nvSpPr>
          <p:cNvPr id="6" name="Title 1">
            <a:extLst>
              <a:ext uri="{FF2B5EF4-FFF2-40B4-BE49-F238E27FC236}">
                <a16:creationId xmlns:a16="http://schemas.microsoft.com/office/drawing/2014/main" id="{F6865CD6-5209-0493-7966-4B9322616470}"/>
              </a:ext>
            </a:extLst>
          </p:cNvPr>
          <p:cNvSpPr txBox="1">
            <a:spLocks/>
          </p:cNvSpPr>
          <p:nvPr/>
        </p:nvSpPr>
        <p:spPr>
          <a:xfrm>
            <a:off x="1747105" y="616855"/>
            <a:ext cx="8911687" cy="69759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chemeClr val="tx1"/>
                </a:solidFill>
              </a:rPr>
              <a:t>Pruebas con usuarios</a:t>
            </a:r>
            <a:endParaRPr lang="en-IE" dirty="0">
              <a:solidFill>
                <a:schemeClr val="tx1"/>
              </a:solidFill>
            </a:endParaRPr>
          </a:p>
        </p:txBody>
      </p:sp>
    </p:spTree>
    <p:extLst>
      <p:ext uri="{BB962C8B-B14F-4D97-AF65-F5344CB8AC3E}">
        <p14:creationId xmlns:p14="http://schemas.microsoft.com/office/powerpoint/2010/main" val="2805550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E9A7D3-47F7-7CAA-41B3-D60F3631AA8A}"/>
              </a:ext>
            </a:extLst>
          </p:cNvPr>
          <p:cNvSpPr>
            <a:spLocks noGrp="1"/>
          </p:cNvSpPr>
          <p:nvPr>
            <p:ph idx="1"/>
          </p:nvPr>
        </p:nvSpPr>
        <p:spPr>
          <a:xfrm>
            <a:off x="1533208" y="1634490"/>
            <a:ext cx="10182542" cy="4869180"/>
          </a:xfrm>
        </p:spPr>
        <p:txBody>
          <a:bodyPr>
            <a:normAutofit/>
          </a:bodyPr>
          <a:lstStyle/>
          <a:p>
            <a:pPr marL="72000" indent="0" algn="just">
              <a:lnSpc>
                <a:spcPct val="150000"/>
              </a:lnSpc>
              <a:buNone/>
            </a:pPr>
            <a:r>
              <a:rPr lang="es-ES_tradnl" sz="2400" b="1" dirty="0">
                <a:solidFill>
                  <a:schemeClr val="tx1"/>
                </a:solidFill>
                <a:effectLst/>
                <a:latin typeface="Helvetica Neue"/>
                <a:ea typeface="MS Mincho" panose="02020609040205080304" pitchFamily="49" charset="-128"/>
                <a:cs typeface="Times New Roman" panose="02020603050405020304" pitchFamily="18" charset="0"/>
              </a:rPr>
              <a:t>Observaciones sobre los usuarios</a:t>
            </a:r>
            <a:r>
              <a:rPr lang="es-ES_tradnl" sz="2400" dirty="0">
                <a:solidFill>
                  <a:schemeClr val="tx1"/>
                </a:solidFill>
                <a:effectLst/>
                <a:latin typeface="Helvetica Neue"/>
                <a:ea typeface="MS Mincho" panose="02020609040205080304" pitchFamily="49" charset="-128"/>
                <a:cs typeface="Times New Roman" panose="02020603050405020304" pitchFamily="18" charset="0"/>
              </a:rPr>
              <a:t>: </a:t>
            </a:r>
            <a:endParaRPr lang="en-IE" sz="24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p>
            <a:pPr marL="72000" indent="0" algn="just">
              <a:buNone/>
            </a:pPr>
            <a:r>
              <a:rPr lang="es-ES" sz="2400" dirty="0">
                <a:solidFill>
                  <a:schemeClr val="tx1"/>
                </a:solidFill>
                <a:effectLst/>
                <a:latin typeface="Helvetica Neue"/>
                <a:ea typeface="MS Mincho" panose="02020609040205080304" pitchFamily="49" charset="-128"/>
                <a:cs typeface="Times New Roman" panose="02020603050405020304" pitchFamily="18" charset="0"/>
              </a:rPr>
              <a:t>Durante la evaluación, se identificaron distintos perfiles de usuarios, cada uno con sus propias características y necesidades:</a:t>
            </a:r>
            <a:endParaRPr lang="en-IE" sz="24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p>
            <a:r>
              <a:rPr lang="es-ES" sz="2400" dirty="0">
                <a:solidFill>
                  <a:schemeClr val="tx1"/>
                </a:solidFill>
                <a:effectLst/>
                <a:latin typeface="Helvetica Neue"/>
                <a:ea typeface="MS Mincho" panose="02020609040205080304" pitchFamily="49" charset="-128"/>
                <a:cs typeface="Times New Roman" panose="02020603050405020304" pitchFamily="18" charset="0"/>
              </a:rPr>
              <a:t>Uno de los usuarios recién llegado a la ciudad demostró un alto interés en encontrar las mejores ofertas. Aunque mostraba entusiasmo por utilizar la aplicación, expresó cierta confusión inicial al navegar por las funciones y características. Sin embargo, su disposición para explorar y su actitud abierta hacia la aplicación sugieren un potencial de aprendizaje y adaptación significativo a medida que se familiariza más con la interfaz. </a:t>
            </a:r>
            <a:endParaRPr lang="en-IE" sz="2400" dirty="0">
              <a:solidFill>
                <a:schemeClr val="tx1"/>
              </a:solidFill>
            </a:endParaRPr>
          </a:p>
        </p:txBody>
      </p:sp>
      <p:sp>
        <p:nvSpPr>
          <p:cNvPr id="4" name="Title 1">
            <a:extLst>
              <a:ext uri="{FF2B5EF4-FFF2-40B4-BE49-F238E27FC236}">
                <a16:creationId xmlns:a16="http://schemas.microsoft.com/office/drawing/2014/main" id="{2591EBBC-22E9-59C5-5175-99E001BB18F6}"/>
              </a:ext>
            </a:extLst>
          </p:cNvPr>
          <p:cNvSpPr txBox="1">
            <a:spLocks/>
          </p:cNvSpPr>
          <p:nvPr/>
        </p:nvSpPr>
        <p:spPr>
          <a:xfrm>
            <a:off x="1747105" y="616855"/>
            <a:ext cx="8911687" cy="69759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chemeClr val="tx1"/>
                </a:solidFill>
              </a:rPr>
              <a:t>Pruebas con usuarios</a:t>
            </a:r>
            <a:endParaRPr lang="en-IE" dirty="0">
              <a:solidFill>
                <a:schemeClr val="tx1"/>
              </a:solidFill>
            </a:endParaRPr>
          </a:p>
        </p:txBody>
      </p:sp>
    </p:spTree>
    <p:extLst>
      <p:ext uri="{BB962C8B-B14F-4D97-AF65-F5344CB8AC3E}">
        <p14:creationId xmlns:p14="http://schemas.microsoft.com/office/powerpoint/2010/main" val="1097710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9C459-C37F-1857-8DAB-BCFEC357147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CDE221-FB13-08C8-7176-E81784BE04A7}"/>
              </a:ext>
            </a:extLst>
          </p:cNvPr>
          <p:cNvSpPr>
            <a:spLocks noGrp="1"/>
          </p:cNvSpPr>
          <p:nvPr>
            <p:ph idx="1"/>
          </p:nvPr>
        </p:nvSpPr>
        <p:spPr>
          <a:xfrm>
            <a:off x="1533208" y="1634490"/>
            <a:ext cx="10182542" cy="4869180"/>
          </a:xfrm>
        </p:spPr>
        <p:txBody>
          <a:bodyPr>
            <a:normAutofit fontScale="92500" lnSpcReduction="10000"/>
          </a:bodyPr>
          <a:lstStyle/>
          <a:p>
            <a:pPr algn="just">
              <a:tabLst>
                <a:tab pos="457200" algn="l"/>
                <a:tab pos="914400" algn="l"/>
              </a:tabLst>
            </a:pPr>
            <a:r>
              <a:rPr lang="es-ES" sz="2400" dirty="0">
                <a:solidFill>
                  <a:schemeClr val="tx1"/>
                </a:solidFill>
                <a:effectLst/>
                <a:latin typeface="Helvetica Neue"/>
                <a:ea typeface="MS Mincho" panose="02020609040205080304" pitchFamily="49" charset="-128"/>
                <a:cs typeface="Times New Roman" panose="02020603050405020304" pitchFamily="18" charset="0"/>
              </a:rPr>
              <a:t>Otro de los usuarios, con experiencia previa en el uso de aplicaciones móviles similares, se adaptó rápidamente a la interfaz de la aplicación, demostrando habilidades técnicas sólidas al navegar por las diferentes secciones y utilizar las funciones de comparación de precios y gestión de productos. Su familiaridad con la tecnología le permitió aprovechar al máximo las capacidades de la aplicación y sugerir posibles mejoras basadas en su experiencia previa. </a:t>
            </a:r>
          </a:p>
          <a:p>
            <a:pPr algn="just">
              <a:tabLst>
                <a:tab pos="457200" algn="l"/>
                <a:tab pos="914400" algn="l"/>
              </a:tabLst>
            </a:pPr>
            <a:r>
              <a:rPr lang="es-ES" sz="2400" dirty="0">
                <a:solidFill>
                  <a:schemeClr val="tx1"/>
                </a:solidFill>
                <a:effectLst/>
                <a:latin typeface="Helvetica Neue"/>
                <a:ea typeface="MS Mincho" panose="02020609040205080304" pitchFamily="49" charset="-128"/>
                <a:cs typeface="Times New Roman" panose="02020603050405020304" pitchFamily="18" charset="0"/>
              </a:rPr>
              <a:t>El otro usuario con experiencia en la participación en comunidades online de compras compartió su entusiasmo por la idea de poder contribuir con reseñas y actualizaciones de precios en tiempo real a través de la aplicación. Su experiencia previa sugiere un potencial de participación y compromiso significativo dentro de la comunidad de usuarios de la aplicación. Determinamos que su opinión podría ser valiosa para impulsar la interacción y la colaboración entre los usuarios.</a:t>
            </a:r>
            <a:endParaRPr lang="en-IE" sz="24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4" name="Title 1">
            <a:extLst>
              <a:ext uri="{FF2B5EF4-FFF2-40B4-BE49-F238E27FC236}">
                <a16:creationId xmlns:a16="http://schemas.microsoft.com/office/drawing/2014/main" id="{9A15D545-2042-6A3C-EE8E-29FDC6FB92BF}"/>
              </a:ext>
            </a:extLst>
          </p:cNvPr>
          <p:cNvSpPr txBox="1">
            <a:spLocks/>
          </p:cNvSpPr>
          <p:nvPr/>
        </p:nvSpPr>
        <p:spPr>
          <a:xfrm>
            <a:off x="1747105" y="616855"/>
            <a:ext cx="8911687" cy="69759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chemeClr val="tx1"/>
                </a:solidFill>
              </a:rPr>
              <a:t>Pruebas con usuarios</a:t>
            </a:r>
            <a:endParaRPr lang="en-IE" dirty="0">
              <a:solidFill>
                <a:schemeClr val="tx1"/>
              </a:solidFill>
            </a:endParaRPr>
          </a:p>
        </p:txBody>
      </p:sp>
    </p:spTree>
    <p:extLst>
      <p:ext uri="{BB962C8B-B14F-4D97-AF65-F5344CB8AC3E}">
        <p14:creationId xmlns:p14="http://schemas.microsoft.com/office/powerpoint/2010/main" val="3709523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54F05-E0C3-5B9F-23AE-EAABDD1E7B2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98D49A-907F-D718-ADAB-0288DA3AC01B}"/>
              </a:ext>
            </a:extLst>
          </p:cNvPr>
          <p:cNvSpPr>
            <a:spLocks noGrp="1"/>
          </p:cNvSpPr>
          <p:nvPr>
            <p:ph idx="1"/>
          </p:nvPr>
        </p:nvSpPr>
        <p:spPr>
          <a:xfrm>
            <a:off x="1430338" y="1589135"/>
            <a:ext cx="10296842" cy="5268865"/>
          </a:xfrm>
        </p:spPr>
        <p:txBody>
          <a:bodyPr>
            <a:normAutofit fontScale="92500"/>
          </a:bodyPr>
          <a:lstStyle/>
          <a:p>
            <a:pPr marL="0" indent="0" algn="just">
              <a:buNone/>
            </a:pPr>
            <a:r>
              <a:rPr lang="es-ES_tradnl" sz="2400" b="1" dirty="0">
                <a:solidFill>
                  <a:schemeClr val="tx1"/>
                </a:solidFill>
                <a:effectLst/>
                <a:latin typeface="Helvetica Neue"/>
                <a:ea typeface="MS Mincho" panose="02020609040205080304" pitchFamily="49" charset="-128"/>
                <a:cs typeface="Times New Roman" panose="02020603050405020304" pitchFamily="18" charset="0"/>
              </a:rPr>
              <a:t>Notas generales</a:t>
            </a:r>
            <a:r>
              <a:rPr lang="es-ES_tradnl" sz="2400" dirty="0">
                <a:solidFill>
                  <a:schemeClr val="tx1"/>
                </a:solidFill>
                <a:effectLst/>
                <a:latin typeface="Helvetica Neue"/>
                <a:ea typeface="MS Mincho" panose="02020609040205080304" pitchFamily="49" charset="-128"/>
                <a:cs typeface="Times New Roman" panose="02020603050405020304" pitchFamily="18" charset="0"/>
              </a:rPr>
              <a:t>: S</a:t>
            </a:r>
            <a:r>
              <a:rPr lang="es-ES" sz="2400" dirty="0">
                <a:solidFill>
                  <a:schemeClr val="tx1"/>
                </a:solidFill>
                <a:effectLst/>
                <a:latin typeface="Helvetica Neue"/>
                <a:ea typeface="MS Mincho" panose="02020609040205080304" pitchFamily="49" charset="-128"/>
                <a:cs typeface="Times New Roman" panose="02020603050405020304" pitchFamily="18" charset="0"/>
              </a:rPr>
              <a:t>e recopilaron diversas observaciones y comentarios que ofrecen una visión general de la experiencia de los usuarios al interactuar con la app. </a:t>
            </a:r>
            <a:endParaRPr lang="en-IE" sz="24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gn="just">
              <a:tabLst>
                <a:tab pos="457200" algn="l"/>
              </a:tabLst>
            </a:pPr>
            <a:r>
              <a:rPr lang="es-ES" sz="2400" dirty="0">
                <a:solidFill>
                  <a:schemeClr val="tx1"/>
                </a:solidFill>
                <a:effectLst/>
                <a:latin typeface="Helvetica Neue"/>
                <a:ea typeface="MS Mincho" panose="02020609040205080304" pitchFamily="49" charset="-128"/>
                <a:cs typeface="Times New Roman" panose="02020603050405020304" pitchFamily="18" charset="0"/>
              </a:rPr>
              <a:t>Navegación Intuitiva: Se observó que varios usuarios encontraron la navegación por la aplicación intuitiva y fácil de usar, especialmente al realizar tareas como la búsqueda de productos y la visualización de ofertas. La disposición clara de los elementos de la interfaz y la fluidez en la transición entre las diferentes secciones fueron aspectos destacados.</a:t>
            </a:r>
            <a:endParaRPr lang="en-IE" sz="24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gn="just">
              <a:tabLst>
                <a:tab pos="457200" algn="l"/>
              </a:tabLst>
            </a:pPr>
            <a:r>
              <a:rPr lang="es-ES" sz="2400" dirty="0">
                <a:solidFill>
                  <a:schemeClr val="tx1"/>
                </a:solidFill>
                <a:effectLst/>
                <a:latin typeface="Helvetica Neue"/>
                <a:ea typeface="MS Mincho" panose="02020609040205080304" pitchFamily="49" charset="-128"/>
                <a:cs typeface="Times New Roman" panose="02020603050405020304" pitchFamily="18" charset="0"/>
              </a:rPr>
              <a:t>Expectativas de Funcionalidades Adicionales: Hubo comentarios sobre las expectativas de los usuarios en cuanto a funcionalidades adicionales que podrían mejorar aún más la experiencia de uso de la aplicación. Entre estas sugerencias se incluyen la integración de un sistema de recompensas para usuarios activos y la posibilidad de personalizar las notificaciones de ofertas según las preferencias del usuario.</a:t>
            </a:r>
            <a:endParaRPr lang="en-IE" sz="24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4" name="Title 1">
            <a:extLst>
              <a:ext uri="{FF2B5EF4-FFF2-40B4-BE49-F238E27FC236}">
                <a16:creationId xmlns:a16="http://schemas.microsoft.com/office/drawing/2014/main" id="{21EBE9B8-D35E-6F76-949C-E5A9F88F2ECA}"/>
              </a:ext>
            </a:extLst>
          </p:cNvPr>
          <p:cNvSpPr txBox="1">
            <a:spLocks/>
          </p:cNvSpPr>
          <p:nvPr/>
        </p:nvSpPr>
        <p:spPr>
          <a:xfrm>
            <a:off x="1747105" y="616855"/>
            <a:ext cx="8911687" cy="69759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chemeClr val="tx1"/>
                </a:solidFill>
              </a:rPr>
              <a:t>Pruebas con usuarios</a:t>
            </a:r>
            <a:endParaRPr lang="en-IE" dirty="0">
              <a:solidFill>
                <a:schemeClr val="tx1"/>
              </a:solidFill>
            </a:endParaRPr>
          </a:p>
        </p:txBody>
      </p:sp>
    </p:spTree>
    <p:extLst>
      <p:ext uri="{BB962C8B-B14F-4D97-AF65-F5344CB8AC3E}">
        <p14:creationId xmlns:p14="http://schemas.microsoft.com/office/powerpoint/2010/main" val="3347252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35998-D817-A548-6528-E170DE0036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1691AB-5F4A-24EE-A464-E5F237D45D68}"/>
              </a:ext>
            </a:extLst>
          </p:cNvPr>
          <p:cNvSpPr>
            <a:spLocks noGrp="1"/>
          </p:cNvSpPr>
          <p:nvPr>
            <p:ph idx="1"/>
          </p:nvPr>
        </p:nvSpPr>
        <p:spPr>
          <a:xfrm>
            <a:off x="1430338" y="1589135"/>
            <a:ext cx="10296842" cy="513985"/>
          </a:xfrm>
        </p:spPr>
        <p:txBody>
          <a:bodyPr>
            <a:normAutofit/>
          </a:bodyPr>
          <a:lstStyle/>
          <a:p>
            <a:pPr marL="0" indent="0" algn="just">
              <a:buNone/>
            </a:pPr>
            <a:r>
              <a:rPr lang="es-ES_tradnl" sz="2400" b="1" dirty="0">
                <a:solidFill>
                  <a:schemeClr val="tx1"/>
                </a:solidFill>
                <a:effectLst/>
                <a:latin typeface="Helvetica Neue"/>
                <a:ea typeface="MS Mincho" panose="02020609040205080304" pitchFamily="49" charset="-128"/>
                <a:cs typeface="Times New Roman" panose="02020603050405020304" pitchFamily="18" charset="0"/>
              </a:rPr>
              <a:t>Notas específicas:</a:t>
            </a:r>
            <a:endParaRPr lang="en-IE" sz="24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4" name="Title 1">
            <a:extLst>
              <a:ext uri="{FF2B5EF4-FFF2-40B4-BE49-F238E27FC236}">
                <a16:creationId xmlns:a16="http://schemas.microsoft.com/office/drawing/2014/main" id="{1C052809-AE0A-B143-D243-1E8B3BD3BEE7}"/>
              </a:ext>
            </a:extLst>
          </p:cNvPr>
          <p:cNvSpPr txBox="1">
            <a:spLocks/>
          </p:cNvSpPr>
          <p:nvPr/>
        </p:nvSpPr>
        <p:spPr>
          <a:xfrm>
            <a:off x="1747105" y="616855"/>
            <a:ext cx="8911687" cy="69759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chemeClr val="tx1"/>
                </a:solidFill>
              </a:rPr>
              <a:t>Pruebas con usuarios</a:t>
            </a:r>
            <a:endParaRPr lang="en-IE" dirty="0">
              <a:solidFill>
                <a:schemeClr val="tx1"/>
              </a:solidFill>
            </a:endParaRPr>
          </a:p>
        </p:txBody>
      </p:sp>
      <p:pic>
        <p:nvPicPr>
          <p:cNvPr id="5" name="Picture 4">
            <a:extLst>
              <a:ext uri="{FF2B5EF4-FFF2-40B4-BE49-F238E27FC236}">
                <a16:creationId xmlns:a16="http://schemas.microsoft.com/office/drawing/2014/main" id="{27646A42-756A-DC80-DC00-9A29B185EB97}"/>
              </a:ext>
            </a:extLst>
          </p:cNvPr>
          <p:cNvPicPr>
            <a:picLocks noChangeAspect="1"/>
          </p:cNvPicPr>
          <p:nvPr/>
        </p:nvPicPr>
        <p:blipFill>
          <a:blip r:embed="rId2"/>
          <a:stretch>
            <a:fillRect/>
          </a:stretch>
        </p:blipFill>
        <p:spPr>
          <a:xfrm>
            <a:off x="1430338" y="2122056"/>
            <a:ext cx="10113962" cy="4610580"/>
          </a:xfrm>
          <a:prstGeom prst="rect">
            <a:avLst/>
          </a:prstGeom>
        </p:spPr>
      </p:pic>
    </p:spTree>
    <p:extLst>
      <p:ext uri="{BB962C8B-B14F-4D97-AF65-F5344CB8AC3E}">
        <p14:creationId xmlns:p14="http://schemas.microsoft.com/office/powerpoint/2010/main" val="1212746131"/>
      </p:ext>
    </p:extLst>
  </p:cSld>
  <p:clrMapOvr>
    <a:masterClrMapping/>
  </p:clrMapOvr>
</p:sld>
</file>

<file path=ppt/theme/theme1.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2382</TotalTime>
  <Words>982</Words>
  <Application>Microsoft Office PowerPoint</Application>
  <PresentationFormat>Widescreen</PresentationFormat>
  <Paragraphs>60</Paragraphs>
  <Slides>23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Cambria</vt:lpstr>
      <vt:lpstr>Century Gothic</vt:lpstr>
      <vt:lpstr>Helvetica Neue</vt:lpstr>
      <vt:lpstr>Wingdings 3</vt:lpstr>
      <vt:lpstr>Espiral</vt:lpstr>
      <vt:lpstr>Desarrollo y Evaluación de Sistemas Software Interactivos Práctica 4  </vt:lpstr>
      <vt:lpstr>PowerPoint Presentation</vt:lpstr>
      <vt:lpstr>Pruebas con usuarios (Recorridos cognitivos)</vt:lpstr>
      <vt:lpstr>Pruebas con usuarios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Cambios realizados</vt:lpstr>
      <vt:lpstr>Cambios realizados</vt:lpstr>
      <vt:lpstr>Cambios realizados</vt:lpstr>
      <vt:lpstr>Cambios realizados</vt:lpstr>
      <vt:lpstr>Cambios realizados</vt:lpstr>
      <vt:lpstr>Cambios realizados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 Estudio de mercado: Más barato Aquí</dc:title>
  <dc:creator>Hela Berrouayel</dc:creator>
  <cp:lastModifiedBy>Nestor Gonzalez Bravo</cp:lastModifiedBy>
  <cp:revision>28</cp:revision>
  <dcterms:created xsi:type="dcterms:W3CDTF">2023-11-21T07:36:00Z</dcterms:created>
  <dcterms:modified xsi:type="dcterms:W3CDTF">2024-02-12T21:14:32Z</dcterms:modified>
</cp:coreProperties>
</file>